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1"/>
  </p:sldMasterIdLst>
  <p:notesMasterIdLst>
    <p:notesMasterId r:id="rId16"/>
  </p:notesMasterIdLst>
  <p:sldIdLst>
    <p:sldId id="256" r:id="rId2"/>
    <p:sldId id="258" r:id="rId3"/>
    <p:sldId id="262" r:id="rId4"/>
    <p:sldId id="257" r:id="rId5"/>
    <p:sldId id="263" r:id="rId6"/>
    <p:sldId id="278" r:id="rId7"/>
    <p:sldId id="265" r:id="rId8"/>
    <p:sldId id="261" r:id="rId9"/>
    <p:sldId id="282" r:id="rId10"/>
    <p:sldId id="260" r:id="rId11"/>
    <p:sldId id="264" r:id="rId12"/>
    <p:sldId id="281" r:id="rId13"/>
    <p:sldId id="283" r:id="rId14"/>
    <p:sldId id="266" r:id="rId15"/>
  </p:sldIdLst>
  <p:sldSz cx="9144000" cy="5143500" type="screen16x9"/>
  <p:notesSz cx="6858000" cy="9144000"/>
  <p:embeddedFontLst>
    <p:embeddedFont>
      <p:font typeface="Sora ExtraBold" panose="020B0604020202020204" charset="0"/>
      <p:bold r:id="rId17"/>
    </p:embeddedFont>
    <p:embeddedFont>
      <p:font typeface="Raleway" panose="020B0604020202020204" charset="0"/>
      <p:regular r:id="rId18"/>
      <p:bold r:id="rId19"/>
      <p:italic r:id="rId20"/>
      <p:boldItalic r:id="rId21"/>
    </p:embeddedFont>
    <p:embeddedFont>
      <p:font typeface="Sora" panose="020B0604020202020204" charset="0"/>
      <p:regular r:id="rId22"/>
      <p:bold r:id="rId23"/>
    </p:embeddedFont>
    <p:embeddedFont>
      <p:font typeface="DM Sans" panose="020B0604020202020204" charset="0"/>
      <p:regular r:id="rId24"/>
      <p:bold r:id="rId25"/>
      <p:italic r:id="rId26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9E8EA"/>
    <a:srgbClr val="E8E7EB"/>
    <a:srgbClr val="FFFFFF"/>
    <a:srgbClr val="EBE8EA"/>
    <a:srgbClr val="EAE8EA"/>
    <a:srgbClr val="E2E4EB"/>
    <a:srgbClr val="E7E7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088FF4A-2BAF-4432-BCBA-0B9F2F901632}">
  <a:tblStyle styleId="{4088FF4A-2BAF-4432-BCBA-0B9F2F90163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3" d="100"/>
          <a:sy n="143" d="100"/>
        </p:scale>
        <p:origin x="684" y="108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b5cf487a3a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2b5cf487a3a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11e7c571f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111e7c571f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21258269c9b_0_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21258269c9b_0_2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11e7c571f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111e7c571f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713867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21258269c9b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21258269c9b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84360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11e375b9f55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11e375b9f55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0f9e629ec3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10f9e629ec3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21258269c9b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21258269c9b_0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0f9e629ec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10f9e629ec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2140bdeeea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2140bdeeea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21258269c9b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21258269c9b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20744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1e375b9f55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11e375b9f55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21258269c9b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21258269c9b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11e7c571f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111e7c571f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6878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15100" y="662875"/>
            <a:ext cx="4367700" cy="237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2903300" y="3192050"/>
            <a:ext cx="2179500" cy="78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pic>
        <p:nvPicPr>
          <p:cNvPr id="12" name="Google Shape;12;p2"/>
          <p:cNvPicPr preferRelativeResize="0"/>
          <p:nvPr/>
        </p:nvPicPr>
        <p:blipFill rotWithShape="1">
          <a:blip r:embed="rId3">
            <a:alphaModFix/>
          </a:blip>
          <a:srcRect l="49290" b="50406"/>
          <a:stretch/>
        </p:blipFill>
        <p:spPr>
          <a:xfrm>
            <a:off x="0" y="3884475"/>
            <a:ext cx="1287399" cy="12590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BLANK_1_1_1_1_1_1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19"/>
          <p:cNvPicPr preferRelativeResize="0"/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9"/>
          <p:cNvSpPr txBox="1">
            <a:spLocks noGrp="1"/>
          </p:cNvSpPr>
          <p:nvPr>
            <p:ph type="title" hasCustomPrompt="1"/>
          </p:nvPr>
        </p:nvSpPr>
        <p:spPr>
          <a:xfrm>
            <a:off x="996612" y="1905178"/>
            <a:ext cx="3211200" cy="720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17" name="Google Shape;117;p19"/>
          <p:cNvSpPr txBox="1">
            <a:spLocks noGrp="1"/>
          </p:cNvSpPr>
          <p:nvPr>
            <p:ph type="subTitle" idx="1"/>
          </p:nvPr>
        </p:nvSpPr>
        <p:spPr>
          <a:xfrm>
            <a:off x="996601" y="2625226"/>
            <a:ext cx="3211200" cy="5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8" name="Google Shape;118;p19"/>
          <p:cNvSpPr txBox="1">
            <a:spLocks noGrp="1"/>
          </p:cNvSpPr>
          <p:nvPr>
            <p:ph type="title" idx="2" hasCustomPrompt="1"/>
          </p:nvPr>
        </p:nvSpPr>
        <p:spPr>
          <a:xfrm>
            <a:off x="996612" y="3275356"/>
            <a:ext cx="3211200" cy="720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19" name="Google Shape;119;p19"/>
          <p:cNvSpPr txBox="1">
            <a:spLocks noGrp="1"/>
          </p:cNvSpPr>
          <p:nvPr>
            <p:ph type="subTitle" idx="3"/>
          </p:nvPr>
        </p:nvSpPr>
        <p:spPr>
          <a:xfrm>
            <a:off x="996601" y="3995400"/>
            <a:ext cx="3211200" cy="5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20" name="Google Shape;120;p19"/>
          <p:cNvSpPr txBox="1">
            <a:spLocks noGrp="1"/>
          </p:cNvSpPr>
          <p:nvPr>
            <p:ph type="title" idx="4" hasCustomPrompt="1"/>
          </p:nvPr>
        </p:nvSpPr>
        <p:spPr>
          <a:xfrm>
            <a:off x="996612" y="535000"/>
            <a:ext cx="3211200" cy="720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1" name="Google Shape;121;p19"/>
          <p:cNvSpPr txBox="1">
            <a:spLocks noGrp="1"/>
          </p:cNvSpPr>
          <p:nvPr>
            <p:ph type="subTitle" idx="5"/>
          </p:nvPr>
        </p:nvSpPr>
        <p:spPr>
          <a:xfrm>
            <a:off x="996601" y="1255052"/>
            <a:ext cx="3211200" cy="5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22" name="Google Shape;122;p19"/>
          <p:cNvSpPr>
            <a:spLocks noGrp="1"/>
          </p:cNvSpPr>
          <p:nvPr>
            <p:ph type="pic" idx="6"/>
          </p:nvPr>
        </p:nvSpPr>
        <p:spPr>
          <a:xfrm>
            <a:off x="5879239" y="0"/>
            <a:ext cx="3274200" cy="32754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23" name="Google Shape;123;p19"/>
          <p:cNvSpPr>
            <a:spLocks noGrp="1"/>
          </p:cNvSpPr>
          <p:nvPr>
            <p:ph type="pic" idx="7"/>
          </p:nvPr>
        </p:nvSpPr>
        <p:spPr>
          <a:xfrm>
            <a:off x="4519981" y="2673100"/>
            <a:ext cx="2469600" cy="2470500"/>
          </a:xfrm>
          <a:prstGeom prst="ellipse">
            <a:avLst/>
          </a:prstGeom>
          <a:noFill/>
          <a:ln>
            <a:noFill/>
          </a:ln>
        </p:spPr>
      </p:sp>
      <p:pic>
        <p:nvPicPr>
          <p:cNvPr id="124" name="Google Shape;124;p19"/>
          <p:cNvPicPr preferRelativeResize="0"/>
          <p:nvPr/>
        </p:nvPicPr>
        <p:blipFill rotWithShape="1">
          <a:blip r:embed="rId3">
            <a:alphaModFix/>
          </a:blip>
          <a:srcRect l="47678" r="26" b="50879"/>
          <a:stretch/>
        </p:blipFill>
        <p:spPr>
          <a:xfrm rot="10800000" flipH="1">
            <a:off x="-6625" y="2250"/>
            <a:ext cx="949598" cy="89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20"/>
          <p:cNvPicPr preferRelativeResize="0"/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7" name="Google Shape;127;p20"/>
          <p:cNvGrpSpPr/>
          <p:nvPr/>
        </p:nvGrpSpPr>
        <p:grpSpPr>
          <a:xfrm>
            <a:off x="-3448" y="0"/>
            <a:ext cx="9161546" cy="5146950"/>
            <a:chOff x="-3448" y="0"/>
            <a:chExt cx="9161546" cy="5146950"/>
          </a:xfrm>
        </p:grpSpPr>
        <p:pic>
          <p:nvPicPr>
            <p:cNvPr id="128" name="Google Shape;128;p20"/>
            <p:cNvPicPr preferRelativeResize="0"/>
            <p:nvPr/>
          </p:nvPicPr>
          <p:blipFill rotWithShape="1">
            <a:blip r:embed="rId3">
              <a:alphaModFix/>
            </a:blip>
            <a:srcRect l="-3633" r="49879" b="49989"/>
            <a:stretch/>
          </p:blipFill>
          <p:spPr>
            <a:xfrm flipH="1">
              <a:off x="-3448" y="4144049"/>
              <a:ext cx="1078548" cy="10029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9" name="Google Shape;129;p20"/>
            <p:cNvPicPr preferRelativeResize="0"/>
            <p:nvPr/>
          </p:nvPicPr>
          <p:blipFill rotWithShape="1">
            <a:blip r:embed="rId3">
              <a:alphaModFix/>
            </a:blip>
            <a:srcRect r="49879" b="49989"/>
            <a:stretch/>
          </p:blipFill>
          <p:spPr>
            <a:xfrm rot="10800000" flipH="1">
              <a:off x="7630925" y="0"/>
              <a:ext cx="1527173" cy="15230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0" name="Google Shape;130;p2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6047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20"/>
          <p:cNvSpPr txBox="1">
            <a:spLocks noGrp="1"/>
          </p:cNvSpPr>
          <p:nvPr>
            <p:ph type="subTitle" idx="1"/>
          </p:nvPr>
        </p:nvSpPr>
        <p:spPr>
          <a:xfrm>
            <a:off x="2376900" y="1551173"/>
            <a:ext cx="4390200" cy="64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20"/>
          <p:cNvSpPr txBox="1">
            <a:spLocks noGrp="1"/>
          </p:cNvSpPr>
          <p:nvPr>
            <p:ph type="subTitle" idx="2"/>
          </p:nvPr>
        </p:nvSpPr>
        <p:spPr>
          <a:xfrm>
            <a:off x="2376900" y="2757687"/>
            <a:ext cx="4390200" cy="64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20"/>
          <p:cNvSpPr txBox="1">
            <a:spLocks noGrp="1"/>
          </p:cNvSpPr>
          <p:nvPr>
            <p:ph type="subTitle" idx="3"/>
          </p:nvPr>
        </p:nvSpPr>
        <p:spPr>
          <a:xfrm>
            <a:off x="2376900" y="3964400"/>
            <a:ext cx="4390200" cy="64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20"/>
          <p:cNvSpPr txBox="1">
            <a:spLocks noGrp="1"/>
          </p:cNvSpPr>
          <p:nvPr>
            <p:ph type="subTitle" idx="4"/>
          </p:nvPr>
        </p:nvSpPr>
        <p:spPr>
          <a:xfrm>
            <a:off x="2376900" y="1182474"/>
            <a:ext cx="4390200" cy="36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35" name="Google Shape;135;p20"/>
          <p:cNvSpPr txBox="1">
            <a:spLocks noGrp="1"/>
          </p:cNvSpPr>
          <p:nvPr>
            <p:ph type="subTitle" idx="5"/>
          </p:nvPr>
        </p:nvSpPr>
        <p:spPr>
          <a:xfrm>
            <a:off x="2376900" y="2389089"/>
            <a:ext cx="4390200" cy="36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36" name="Google Shape;136;p20"/>
          <p:cNvSpPr txBox="1">
            <a:spLocks noGrp="1"/>
          </p:cNvSpPr>
          <p:nvPr>
            <p:ph type="subTitle" idx="6"/>
          </p:nvPr>
        </p:nvSpPr>
        <p:spPr>
          <a:xfrm>
            <a:off x="2376900" y="3595700"/>
            <a:ext cx="4390200" cy="36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_1_1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22"/>
          <p:cNvPicPr preferRelativeResize="0"/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22"/>
          <p:cNvSpPr txBox="1">
            <a:spLocks noGrp="1"/>
          </p:cNvSpPr>
          <p:nvPr>
            <p:ph type="subTitle" idx="1"/>
          </p:nvPr>
        </p:nvSpPr>
        <p:spPr>
          <a:xfrm>
            <a:off x="2286175" y="1368099"/>
            <a:ext cx="2967000" cy="413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53" name="Google Shape;153;p22"/>
          <p:cNvSpPr txBox="1">
            <a:spLocks noGrp="1"/>
          </p:cNvSpPr>
          <p:nvPr>
            <p:ph type="subTitle" idx="2"/>
          </p:nvPr>
        </p:nvSpPr>
        <p:spPr>
          <a:xfrm>
            <a:off x="2286175" y="1770978"/>
            <a:ext cx="2967000" cy="848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22"/>
          <p:cNvSpPr txBox="1">
            <a:spLocks noGrp="1"/>
          </p:cNvSpPr>
          <p:nvPr>
            <p:ph type="subTitle" idx="3"/>
          </p:nvPr>
        </p:nvSpPr>
        <p:spPr>
          <a:xfrm>
            <a:off x="5457000" y="1770978"/>
            <a:ext cx="2967000" cy="848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22"/>
          <p:cNvSpPr txBox="1">
            <a:spLocks noGrp="1"/>
          </p:cNvSpPr>
          <p:nvPr>
            <p:ph type="subTitle" idx="4"/>
          </p:nvPr>
        </p:nvSpPr>
        <p:spPr>
          <a:xfrm>
            <a:off x="2286175" y="3433376"/>
            <a:ext cx="2967000" cy="848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22"/>
          <p:cNvSpPr txBox="1">
            <a:spLocks noGrp="1"/>
          </p:cNvSpPr>
          <p:nvPr>
            <p:ph type="subTitle" idx="5"/>
          </p:nvPr>
        </p:nvSpPr>
        <p:spPr>
          <a:xfrm>
            <a:off x="5457000" y="3433376"/>
            <a:ext cx="2967000" cy="848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22"/>
          <p:cNvSpPr txBox="1">
            <a:spLocks noGrp="1"/>
          </p:cNvSpPr>
          <p:nvPr>
            <p:ph type="subTitle" idx="6"/>
          </p:nvPr>
        </p:nvSpPr>
        <p:spPr>
          <a:xfrm>
            <a:off x="2286175" y="3030552"/>
            <a:ext cx="2967000" cy="413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58" name="Google Shape;158;p22"/>
          <p:cNvSpPr txBox="1">
            <a:spLocks noGrp="1"/>
          </p:cNvSpPr>
          <p:nvPr>
            <p:ph type="subTitle" idx="7"/>
          </p:nvPr>
        </p:nvSpPr>
        <p:spPr>
          <a:xfrm>
            <a:off x="5457000" y="1368099"/>
            <a:ext cx="2967000" cy="413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59" name="Google Shape;159;p22"/>
          <p:cNvSpPr txBox="1">
            <a:spLocks noGrp="1"/>
          </p:cNvSpPr>
          <p:nvPr>
            <p:ph type="subTitle" idx="8"/>
          </p:nvPr>
        </p:nvSpPr>
        <p:spPr>
          <a:xfrm>
            <a:off x="5457000" y="3030552"/>
            <a:ext cx="2967000" cy="413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grpSp>
        <p:nvGrpSpPr>
          <p:cNvPr id="160" name="Google Shape;160;p22"/>
          <p:cNvGrpSpPr/>
          <p:nvPr/>
        </p:nvGrpSpPr>
        <p:grpSpPr>
          <a:xfrm>
            <a:off x="1064413" y="4502680"/>
            <a:ext cx="8082762" cy="651448"/>
            <a:chOff x="1064413" y="4502680"/>
            <a:chExt cx="8082762" cy="651448"/>
          </a:xfrm>
        </p:grpSpPr>
        <p:pic>
          <p:nvPicPr>
            <p:cNvPr id="161" name="Google Shape;161;p22"/>
            <p:cNvPicPr preferRelativeResize="0"/>
            <p:nvPr/>
          </p:nvPicPr>
          <p:blipFill rotWithShape="1">
            <a:blip r:embed="rId3">
              <a:alphaModFix/>
            </a:blip>
            <a:srcRect l="-3637" r="51675" b="49989"/>
            <a:stretch/>
          </p:blipFill>
          <p:spPr>
            <a:xfrm>
              <a:off x="8469989" y="4502680"/>
              <a:ext cx="677187" cy="6514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2" name="Google Shape;162;p22"/>
            <p:cNvPicPr preferRelativeResize="0"/>
            <p:nvPr/>
          </p:nvPicPr>
          <p:blipFill rotWithShape="1">
            <a:blip r:embed="rId4">
              <a:alphaModFix/>
            </a:blip>
            <a:srcRect b="50404"/>
            <a:stretch/>
          </p:blipFill>
          <p:spPr>
            <a:xfrm flipH="1">
              <a:off x="1064413" y="4502680"/>
              <a:ext cx="1313601" cy="65144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23"/>
          <p:cNvPicPr preferRelativeResize="0"/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5" name="Google Shape;165;p23"/>
          <p:cNvGrpSpPr/>
          <p:nvPr/>
        </p:nvGrpSpPr>
        <p:grpSpPr>
          <a:xfrm>
            <a:off x="-3450" y="-185750"/>
            <a:ext cx="9151849" cy="5332698"/>
            <a:chOff x="-3450" y="-185750"/>
            <a:chExt cx="9151849" cy="5332698"/>
          </a:xfrm>
        </p:grpSpPr>
        <p:pic>
          <p:nvPicPr>
            <p:cNvPr id="166" name="Google Shape;166;p23"/>
            <p:cNvPicPr preferRelativeResize="0"/>
            <p:nvPr/>
          </p:nvPicPr>
          <p:blipFill rotWithShape="1">
            <a:blip r:embed="rId3">
              <a:alphaModFix/>
            </a:blip>
            <a:srcRect l="-3633" r="49879" b="49989"/>
            <a:stretch/>
          </p:blipFill>
          <p:spPr>
            <a:xfrm flipH="1">
              <a:off x="-3450" y="4608500"/>
              <a:ext cx="579067" cy="5384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7" name="Google Shape;167;p23"/>
            <p:cNvPicPr preferRelativeResize="0"/>
            <p:nvPr/>
          </p:nvPicPr>
          <p:blipFill rotWithShape="1">
            <a:blip r:embed="rId4">
              <a:alphaModFix/>
            </a:blip>
            <a:srcRect r="34967" b="42035"/>
            <a:stretch/>
          </p:blipFill>
          <p:spPr>
            <a:xfrm>
              <a:off x="7995488" y="4105900"/>
              <a:ext cx="1148510" cy="10236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8" name="Google Shape;168;p23"/>
            <p:cNvPicPr preferRelativeResize="0"/>
            <p:nvPr/>
          </p:nvPicPr>
          <p:blipFill rotWithShape="1">
            <a:blip r:embed="rId5">
              <a:alphaModFix/>
            </a:blip>
            <a:srcRect l="69570"/>
            <a:stretch/>
          </p:blipFill>
          <p:spPr>
            <a:xfrm flipH="1">
              <a:off x="7775451" y="-185750"/>
              <a:ext cx="1372948" cy="45118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9" name="Google Shape;169;p2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6426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p23"/>
          <p:cNvSpPr txBox="1">
            <a:spLocks noGrp="1"/>
          </p:cNvSpPr>
          <p:nvPr>
            <p:ph type="subTitle" idx="1"/>
          </p:nvPr>
        </p:nvSpPr>
        <p:spPr>
          <a:xfrm>
            <a:off x="719988" y="1765524"/>
            <a:ext cx="1986000" cy="102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p23"/>
          <p:cNvSpPr txBox="1">
            <a:spLocks noGrp="1"/>
          </p:cNvSpPr>
          <p:nvPr>
            <p:ph type="subTitle" idx="2"/>
          </p:nvPr>
        </p:nvSpPr>
        <p:spPr>
          <a:xfrm>
            <a:off x="2940176" y="1765524"/>
            <a:ext cx="1986000" cy="102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p23"/>
          <p:cNvSpPr txBox="1">
            <a:spLocks noGrp="1"/>
          </p:cNvSpPr>
          <p:nvPr>
            <p:ph type="subTitle" idx="3"/>
          </p:nvPr>
        </p:nvSpPr>
        <p:spPr>
          <a:xfrm>
            <a:off x="719988" y="3584901"/>
            <a:ext cx="1986000" cy="102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23"/>
          <p:cNvSpPr txBox="1">
            <a:spLocks noGrp="1"/>
          </p:cNvSpPr>
          <p:nvPr>
            <p:ph type="subTitle" idx="4"/>
          </p:nvPr>
        </p:nvSpPr>
        <p:spPr>
          <a:xfrm>
            <a:off x="2940176" y="3584901"/>
            <a:ext cx="1986000" cy="102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23"/>
          <p:cNvSpPr txBox="1">
            <a:spLocks noGrp="1"/>
          </p:cNvSpPr>
          <p:nvPr>
            <p:ph type="subTitle" idx="5"/>
          </p:nvPr>
        </p:nvSpPr>
        <p:spPr>
          <a:xfrm>
            <a:off x="5160362" y="1765524"/>
            <a:ext cx="1986000" cy="102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23"/>
          <p:cNvSpPr txBox="1">
            <a:spLocks noGrp="1"/>
          </p:cNvSpPr>
          <p:nvPr>
            <p:ph type="subTitle" idx="6"/>
          </p:nvPr>
        </p:nvSpPr>
        <p:spPr>
          <a:xfrm>
            <a:off x="5160362" y="3584901"/>
            <a:ext cx="1986000" cy="102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23"/>
          <p:cNvSpPr txBox="1">
            <a:spLocks noGrp="1"/>
          </p:cNvSpPr>
          <p:nvPr>
            <p:ph type="subTitle" idx="7"/>
          </p:nvPr>
        </p:nvSpPr>
        <p:spPr>
          <a:xfrm>
            <a:off x="719988" y="1388425"/>
            <a:ext cx="19860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77" name="Google Shape;177;p23"/>
          <p:cNvSpPr txBox="1">
            <a:spLocks noGrp="1"/>
          </p:cNvSpPr>
          <p:nvPr>
            <p:ph type="subTitle" idx="8"/>
          </p:nvPr>
        </p:nvSpPr>
        <p:spPr>
          <a:xfrm>
            <a:off x="2940174" y="1388425"/>
            <a:ext cx="19860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78" name="Google Shape;178;p23"/>
          <p:cNvSpPr txBox="1">
            <a:spLocks noGrp="1"/>
          </p:cNvSpPr>
          <p:nvPr>
            <p:ph type="subTitle" idx="9"/>
          </p:nvPr>
        </p:nvSpPr>
        <p:spPr>
          <a:xfrm>
            <a:off x="5160360" y="1388425"/>
            <a:ext cx="19860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79" name="Google Shape;179;p23"/>
          <p:cNvSpPr txBox="1">
            <a:spLocks noGrp="1"/>
          </p:cNvSpPr>
          <p:nvPr>
            <p:ph type="subTitle" idx="13"/>
          </p:nvPr>
        </p:nvSpPr>
        <p:spPr>
          <a:xfrm>
            <a:off x="719988" y="3212449"/>
            <a:ext cx="19860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80" name="Google Shape;180;p23"/>
          <p:cNvSpPr txBox="1">
            <a:spLocks noGrp="1"/>
          </p:cNvSpPr>
          <p:nvPr>
            <p:ph type="subTitle" idx="14"/>
          </p:nvPr>
        </p:nvSpPr>
        <p:spPr>
          <a:xfrm>
            <a:off x="2940174" y="3212449"/>
            <a:ext cx="19860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81" name="Google Shape;181;p23"/>
          <p:cNvSpPr txBox="1">
            <a:spLocks noGrp="1"/>
          </p:cNvSpPr>
          <p:nvPr>
            <p:ph type="subTitle" idx="15"/>
          </p:nvPr>
        </p:nvSpPr>
        <p:spPr>
          <a:xfrm>
            <a:off x="5160360" y="3212449"/>
            <a:ext cx="19860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p25"/>
          <p:cNvPicPr preferRelativeResize="0"/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9" name="Google Shape;189;p25"/>
          <p:cNvGrpSpPr/>
          <p:nvPr/>
        </p:nvGrpSpPr>
        <p:grpSpPr>
          <a:xfrm>
            <a:off x="-3450" y="-185750"/>
            <a:ext cx="9151849" cy="5332698"/>
            <a:chOff x="-3450" y="-185750"/>
            <a:chExt cx="9151849" cy="5332698"/>
          </a:xfrm>
        </p:grpSpPr>
        <p:pic>
          <p:nvPicPr>
            <p:cNvPr id="190" name="Google Shape;190;p25"/>
            <p:cNvPicPr preferRelativeResize="0"/>
            <p:nvPr/>
          </p:nvPicPr>
          <p:blipFill rotWithShape="1">
            <a:blip r:embed="rId3">
              <a:alphaModFix/>
            </a:blip>
            <a:srcRect l="-3633" r="49879" b="49989"/>
            <a:stretch/>
          </p:blipFill>
          <p:spPr>
            <a:xfrm flipH="1">
              <a:off x="-3450" y="4608500"/>
              <a:ext cx="579067" cy="5384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1" name="Google Shape;191;p25"/>
            <p:cNvPicPr preferRelativeResize="0"/>
            <p:nvPr/>
          </p:nvPicPr>
          <p:blipFill rotWithShape="1">
            <a:blip r:embed="rId4">
              <a:alphaModFix/>
            </a:blip>
            <a:srcRect r="34967" b="42035"/>
            <a:stretch/>
          </p:blipFill>
          <p:spPr>
            <a:xfrm>
              <a:off x="7995488" y="4105900"/>
              <a:ext cx="1148510" cy="10236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2" name="Google Shape;192;p25"/>
            <p:cNvPicPr preferRelativeResize="0"/>
            <p:nvPr/>
          </p:nvPicPr>
          <p:blipFill rotWithShape="1">
            <a:blip r:embed="rId5">
              <a:alphaModFix/>
            </a:blip>
            <a:srcRect l="69570"/>
            <a:stretch/>
          </p:blipFill>
          <p:spPr>
            <a:xfrm flipH="1">
              <a:off x="7775451" y="-185750"/>
              <a:ext cx="1372948" cy="45118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26"/>
          <p:cNvPicPr preferRelativeResize="0"/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5" name="Google Shape;195;p26"/>
          <p:cNvGrpSpPr/>
          <p:nvPr/>
        </p:nvGrpSpPr>
        <p:grpSpPr>
          <a:xfrm>
            <a:off x="-25852" y="0"/>
            <a:ext cx="2564777" cy="5210526"/>
            <a:chOff x="-25852" y="0"/>
            <a:chExt cx="2564777" cy="5210526"/>
          </a:xfrm>
        </p:grpSpPr>
        <p:pic>
          <p:nvPicPr>
            <p:cNvPr id="196" name="Google Shape;196;p26"/>
            <p:cNvPicPr preferRelativeResize="0"/>
            <p:nvPr/>
          </p:nvPicPr>
          <p:blipFill rotWithShape="1">
            <a:blip r:embed="rId3">
              <a:alphaModFix/>
            </a:blip>
            <a:srcRect r="49879" b="49423"/>
            <a:stretch/>
          </p:blipFill>
          <p:spPr>
            <a:xfrm flipH="1">
              <a:off x="-25852" y="2623675"/>
              <a:ext cx="2564777" cy="2586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7" name="Google Shape;197;p26"/>
            <p:cNvPicPr preferRelativeResize="0"/>
            <p:nvPr/>
          </p:nvPicPr>
          <p:blipFill rotWithShape="1">
            <a:blip r:embed="rId4">
              <a:alphaModFix/>
            </a:blip>
            <a:srcRect l="49290"/>
            <a:stretch/>
          </p:blipFill>
          <p:spPr>
            <a:xfrm flipH="1">
              <a:off x="-25849" y="0"/>
              <a:ext cx="1465089" cy="288895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5"/>
          <p:cNvPicPr preferRelativeResize="0"/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" name="Google Shape;24;p5"/>
          <p:cNvGrpSpPr/>
          <p:nvPr/>
        </p:nvGrpSpPr>
        <p:grpSpPr>
          <a:xfrm>
            <a:off x="0" y="-40651"/>
            <a:ext cx="9144000" cy="5184153"/>
            <a:chOff x="0" y="-40651"/>
            <a:chExt cx="9144000" cy="5184153"/>
          </a:xfrm>
        </p:grpSpPr>
        <p:pic>
          <p:nvPicPr>
            <p:cNvPr id="25" name="Google Shape;25;p5"/>
            <p:cNvPicPr preferRelativeResize="0"/>
            <p:nvPr/>
          </p:nvPicPr>
          <p:blipFill rotWithShape="1">
            <a:blip r:embed="rId3">
              <a:alphaModFix/>
            </a:blip>
            <a:srcRect l="49290" b="50406"/>
            <a:stretch/>
          </p:blipFill>
          <p:spPr>
            <a:xfrm>
              <a:off x="0" y="4492075"/>
              <a:ext cx="666125" cy="6514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" name="Google Shape;26;p5"/>
            <p:cNvPicPr preferRelativeResize="0"/>
            <p:nvPr/>
          </p:nvPicPr>
          <p:blipFill rotWithShape="1">
            <a:blip r:embed="rId3">
              <a:alphaModFix/>
            </a:blip>
            <a:srcRect l="49290" b="58310"/>
            <a:stretch/>
          </p:blipFill>
          <p:spPr>
            <a:xfrm rot="10800000">
              <a:off x="7856601" y="-40651"/>
              <a:ext cx="1287399" cy="105837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ubTitle" idx="1"/>
          </p:nvPr>
        </p:nvSpPr>
        <p:spPr>
          <a:xfrm>
            <a:off x="5532849" y="2421750"/>
            <a:ext cx="2505600" cy="15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ubTitle" idx="2"/>
          </p:nvPr>
        </p:nvSpPr>
        <p:spPr>
          <a:xfrm>
            <a:off x="2324975" y="2421750"/>
            <a:ext cx="2505600" cy="15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ubTitle" idx="3"/>
          </p:nvPr>
        </p:nvSpPr>
        <p:spPr>
          <a:xfrm>
            <a:off x="2324975" y="1876312"/>
            <a:ext cx="25056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ubTitle" idx="4"/>
          </p:nvPr>
        </p:nvSpPr>
        <p:spPr>
          <a:xfrm>
            <a:off x="5532850" y="1876312"/>
            <a:ext cx="25056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oogle Shape;33;p6"/>
          <p:cNvPicPr preferRelativeResize="0"/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35" name="Google Shape;35;p6"/>
          <p:cNvGrpSpPr/>
          <p:nvPr/>
        </p:nvGrpSpPr>
        <p:grpSpPr>
          <a:xfrm>
            <a:off x="7537075" y="3936375"/>
            <a:ext cx="3018824" cy="2169150"/>
            <a:chOff x="7537075" y="3936375"/>
            <a:chExt cx="3018824" cy="2169150"/>
          </a:xfrm>
        </p:grpSpPr>
        <p:pic>
          <p:nvPicPr>
            <p:cNvPr id="36" name="Google Shape;36;p6"/>
            <p:cNvPicPr preferRelativeResize="0"/>
            <p:nvPr/>
          </p:nvPicPr>
          <p:blipFill rotWithShape="1">
            <a:blip r:embed="rId3">
              <a:alphaModFix/>
            </a:blip>
            <a:srcRect l="980" r="990"/>
            <a:stretch/>
          </p:blipFill>
          <p:spPr>
            <a:xfrm>
              <a:off x="8429450" y="3936375"/>
              <a:ext cx="2126449" cy="2169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" name="Google Shape;37;p6"/>
            <p:cNvPicPr preferRelativeResize="0"/>
            <p:nvPr/>
          </p:nvPicPr>
          <p:blipFill rotWithShape="1">
            <a:blip r:embed="rId4">
              <a:alphaModFix/>
            </a:blip>
            <a:srcRect l="-4606" r="49967"/>
            <a:stretch/>
          </p:blipFill>
          <p:spPr>
            <a:xfrm>
              <a:off x="7537075" y="3945900"/>
              <a:ext cx="892385" cy="163319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7"/>
          <p:cNvPicPr preferRelativeResize="0"/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0" name="Google Shape;40;p7"/>
          <p:cNvGrpSpPr/>
          <p:nvPr/>
        </p:nvGrpSpPr>
        <p:grpSpPr>
          <a:xfrm>
            <a:off x="-1034975" y="-205550"/>
            <a:ext cx="10530776" cy="6692800"/>
            <a:chOff x="-1034975" y="-205550"/>
            <a:chExt cx="10530776" cy="6692800"/>
          </a:xfrm>
        </p:grpSpPr>
        <p:pic>
          <p:nvPicPr>
            <p:cNvPr id="41" name="Google Shape;41;p7"/>
            <p:cNvPicPr preferRelativeResize="0"/>
            <p:nvPr/>
          </p:nvPicPr>
          <p:blipFill rotWithShape="1">
            <a:blip r:embed="rId3">
              <a:alphaModFix/>
            </a:blip>
            <a:srcRect l="980" r="990"/>
            <a:stretch/>
          </p:blipFill>
          <p:spPr>
            <a:xfrm>
              <a:off x="-1034975" y="4318100"/>
              <a:ext cx="2126449" cy="2169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" name="Google Shape;42;p7"/>
            <p:cNvPicPr preferRelativeResize="0"/>
            <p:nvPr/>
          </p:nvPicPr>
          <p:blipFill rotWithShape="1">
            <a:blip r:embed="rId4">
              <a:alphaModFix/>
            </a:blip>
            <a:srcRect r="59441"/>
            <a:stretch/>
          </p:blipFill>
          <p:spPr>
            <a:xfrm>
              <a:off x="7242975" y="-205550"/>
              <a:ext cx="2252826" cy="555460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3" name="Google Shape;43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4032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1"/>
          </p:nvPr>
        </p:nvSpPr>
        <p:spPr>
          <a:xfrm>
            <a:off x="720000" y="1840400"/>
            <a:ext cx="3298800" cy="170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marL="914400" lvl="1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7"/>
          <p:cNvSpPr>
            <a:spLocks noGrp="1"/>
          </p:cNvSpPr>
          <p:nvPr>
            <p:ph type="pic" idx="2"/>
          </p:nvPr>
        </p:nvSpPr>
        <p:spPr>
          <a:xfrm>
            <a:off x="4733262" y="2560500"/>
            <a:ext cx="2728800" cy="2583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46" name="Google Shape;46;p7"/>
          <p:cNvSpPr>
            <a:spLocks noGrp="1"/>
          </p:cNvSpPr>
          <p:nvPr>
            <p:ph type="pic" idx="3"/>
          </p:nvPr>
        </p:nvSpPr>
        <p:spPr>
          <a:xfrm>
            <a:off x="4733262" y="-22500"/>
            <a:ext cx="2728800" cy="2583000"/>
          </a:xfrm>
          <a:prstGeom prst="ellipse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8"/>
          <p:cNvPicPr preferRelativeResize="0"/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8"/>
          <p:cNvSpPr txBox="1">
            <a:spLocks noGrp="1"/>
          </p:cNvSpPr>
          <p:nvPr>
            <p:ph type="title"/>
          </p:nvPr>
        </p:nvSpPr>
        <p:spPr>
          <a:xfrm>
            <a:off x="2724150" y="1307100"/>
            <a:ext cx="36957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grpSp>
        <p:nvGrpSpPr>
          <p:cNvPr id="50" name="Google Shape;50;p8"/>
          <p:cNvGrpSpPr/>
          <p:nvPr/>
        </p:nvGrpSpPr>
        <p:grpSpPr>
          <a:xfrm>
            <a:off x="-25852" y="0"/>
            <a:ext cx="2564777" cy="5210526"/>
            <a:chOff x="-25852" y="0"/>
            <a:chExt cx="2564777" cy="5210526"/>
          </a:xfrm>
        </p:grpSpPr>
        <p:pic>
          <p:nvPicPr>
            <p:cNvPr id="51" name="Google Shape;51;p8"/>
            <p:cNvPicPr preferRelativeResize="0"/>
            <p:nvPr/>
          </p:nvPicPr>
          <p:blipFill rotWithShape="1">
            <a:blip r:embed="rId3">
              <a:alphaModFix/>
            </a:blip>
            <a:srcRect r="49879" b="49423"/>
            <a:stretch/>
          </p:blipFill>
          <p:spPr>
            <a:xfrm flipH="1">
              <a:off x="-25852" y="2623675"/>
              <a:ext cx="2564777" cy="2586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" name="Google Shape;52;p8"/>
            <p:cNvPicPr preferRelativeResize="0"/>
            <p:nvPr/>
          </p:nvPicPr>
          <p:blipFill rotWithShape="1">
            <a:blip r:embed="rId4">
              <a:alphaModFix/>
            </a:blip>
            <a:srcRect l="49290"/>
            <a:stretch/>
          </p:blipFill>
          <p:spPr>
            <a:xfrm flipH="1">
              <a:off x="-25849" y="0"/>
              <a:ext cx="1465089" cy="288895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9"/>
          <p:cNvPicPr preferRelativeResize="0"/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2201850" y="1584874"/>
            <a:ext cx="47403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subTitle" idx="1"/>
          </p:nvPr>
        </p:nvSpPr>
        <p:spPr>
          <a:xfrm>
            <a:off x="2201925" y="2427926"/>
            <a:ext cx="4740300" cy="113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grpSp>
        <p:nvGrpSpPr>
          <p:cNvPr id="57" name="Google Shape;57;p9"/>
          <p:cNvGrpSpPr/>
          <p:nvPr/>
        </p:nvGrpSpPr>
        <p:grpSpPr>
          <a:xfrm>
            <a:off x="7537075" y="3936375"/>
            <a:ext cx="3018824" cy="2169150"/>
            <a:chOff x="7537075" y="3936375"/>
            <a:chExt cx="3018824" cy="2169150"/>
          </a:xfrm>
        </p:grpSpPr>
        <p:pic>
          <p:nvPicPr>
            <p:cNvPr id="58" name="Google Shape;58;p9"/>
            <p:cNvPicPr preferRelativeResize="0"/>
            <p:nvPr/>
          </p:nvPicPr>
          <p:blipFill rotWithShape="1">
            <a:blip r:embed="rId3">
              <a:alphaModFix/>
            </a:blip>
            <a:srcRect l="980" r="990"/>
            <a:stretch/>
          </p:blipFill>
          <p:spPr>
            <a:xfrm>
              <a:off x="8429450" y="3936375"/>
              <a:ext cx="2126449" cy="2169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" name="Google Shape;59;p9"/>
            <p:cNvPicPr preferRelativeResize="0"/>
            <p:nvPr/>
          </p:nvPicPr>
          <p:blipFill rotWithShape="1">
            <a:blip r:embed="rId4">
              <a:alphaModFix/>
            </a:blip>
            <a:srcRect l="-4606" r="49967"/>
            <a:stretch/>
          </p:blipFill>
          <p:spPr>
            <a:xfrm>
              <a:off x="7537075" y="3945900"/>
              <a:ext cx="892385" cy="163319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1"/>
          <p:cNvPicPr preferRelativeResize="0"/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1"/>
          <p:cNvPicPr preferRelativeResize="0"/>
          <p:nvPr/>
        </p:nvPicPr>
        <p:blipFill rotWithShape="1">
          <a:blip r:embed="rId3">
            <a:alphaModFix/>
          </a:blip>
          <a:srcRect l="-8617" t="1329" r="38784" b="30149"/>
          <a:stretch/>
        </p:blipFill>
        <p:spPr>
          <a:xfrm flipH="1">
            <a:off x="3" y="0"/>
            <a:ext cx="5244698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1"/>
          <p:cNvSpPr txBox="1">
            <a:spLocks noGrp="1"/>
          </p:cNvSpPr>
          <p:nvPr>
            <p:ph type="title" hasCustomPrompt="1"/>
          </p:nvPr>
        </p:nvSpPr>
        <p:spPr>
          <a:xfrm>
            <a:off x="715100" y="3138375"/>
            <a:ext cx="3440100" cy="113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7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67" name="Google Shape;67;p11"/>
          <p:cNvSpPr txBox="1">
            <a:spLocks noGrp="1"/>
          </p:cNvSpPr>
          <p:nvPr>
            <p:ph type="subTitle" idx="1"/>
          </p:nvPr>
        </p:nvSpPr>
        <p:spPr>
          <a:xfrm>
            <a:off x="4988775" y="3138375"/>
            <a:ext cx="3440100" cy="113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3"/>
          <p:cNvPicPr preferRelativeResize="0"/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title" idx="2" hasCustomPrompt="1"/>
          </p:nvPr>
        </p:nvSpPr>
        <p:spPr>
          <a:xfrm>
            <a:off x="2151450" y="1557075"/>
            <a:ext cx="9843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3" name="Google Shape;73;p13"/>
          <p:cNvSpPr txBox="1">
            <a:spLocks noGrp="1"/>
          </p:cNvSpPr>
          <p:nvPr>
            <p:ph type="subTitle" idx="1"/>
          </p:nvPr>
        </p:nvSpPr>
        <p:spPr>
          <a:xfrm>
            <a:off x="3135750" y="1557075"/>
            <a:ext cx="49503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4" name="Google Shape;74;p13"/>
          <p:cNvSpPr txBox="1">
            <a:spLocks noGrp="1"/>
          </p:cNvSpPr>
          <p:nvPr>
            <p:ph type="title" idx="3" hasCustomPrompt="1"/>
          </p:nvPr>
        </p:nvSpPr>
        <p:spPr>
          <a:xfrm>
            <a:off x="2151450" y="2166675"/>
            <a:ext cx="9843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5" name="Google Shape;75;p13"/>
          <p:cNvSpPr txBox="1">
            <a:spLocks noGrp="1"/>
          </p:cNvSpPr>
          <p:nvPr>
            <p:ph type="subTitle" idx="4"/>
          </p:nvPr>
        </p:nvSpPr>
        <p:spPr>
          <a:xfrm>
            <a:off x="3135750" y="2166675"/>
            <a:ext cx="49503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title" idx="5" hasCustomPrompt="1"/>
          </p:nvPr>
        </p:nvSpPr>
        <p:spPr>
          <a:xfrm>
            <a:off x="2151450" y="2776275"/>
            <a:ext cx="9843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7" name="Google Shape;77;p13"/>
          <p:cNvSpPr txBox="1">
            <a:spLocks noGrp="1"/>
          </p:cNvSpPr>
          <p:nvPr>
            <p:ph type="subTitle" idx="6"/>
          </p:nvPr>
        </p:nvSpPr>
        <p:spPr>
          <a:xfrm>
            <a:off x="3135750" y="2776275"/>
            <a:ext cx="49503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8" name="Google Shape;78;p13"/>
          <p:cNvSpPr txBox="1">
            <a:spLocks noGrp="1"/>
          </p:cNvSpPr>
          <p:nvPr>
            <p:ph type="title" idx="7" hasCustomPrompt="1"/>
          </p:nvPr>
        </p:nvSpPr>
        <p:spPr>
          <a:xfrm>
            <a:off x="2151450" y="3385875"/>
            <a:ext cx="9843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9" name="Google Shape;79;p13"/>
          <p:cNvSpPr txBox="1">
            <a:spLocks noGrp="1"/>
          </p:cNvSpPr>
          <p:nvPr>
            <p:ph type="subTitle" idx="8"/>
          </p:nvPr>
        </p:nvSpPr>
        <p:spPr>
          <a:xfrm>
            <a:off x="3135750" y="3385875"/>
            <a:ext cx="49503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80" name="Google Shape;80;p13"/>
          <p:cNvSpPr txBox="1">
            <a:spLocks noGrp="1"/>
          </p:cNvSpPr>
          <p:nvPr>
            <p:ph type="title" idx="9" hasCustomPrompt="1"/>
          </p:nvPr>
        </p:nvSpPr>
        <p:spPr>
          <a:xfrm>
            <a:off x="2151450" y="3995475"/>
            <a:ext cx="9843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1" name="Google Shape;81;p13"/>
          <p:cNvSpPr txBox="1">
            <a:spLocks noGrp="1"/>
          </p:cNvSpPr>
          <p:nvPr>
            <p:ph type="subTitle" idx="13"/>
          </p:nvPr>
        </p:nvSpPr>
        <p:spPr>
          <a:xfrm>
            <a:off x="3135750" y="3995475"/>
            <a:ext cx="49503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pic>
        <p:nvPicPr>
          <p:cNvPr id="82" name="Google Shape;82;p13"/>
          <p:cNvPicPr preferRelativeResize="0"/>
          <p:nvPr/>
        </p:nvPicPr>
        <p:blipFill rotWithShape="1">
          <a:blip r:embed="rId3">
            <a:alphaModFix/>
          </a:blip>
          <a:srcRect l="49290" b="58310"/>
          <a:stretch/>
        </p:blipFill>
        <p:spPr>
          <a:xfrm rot="10800000">
            <a:off x="7856601" y="-40651"/>
            <a:ext cx="1287399" cy="1058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100" y="445025"/>
            <a:ext cx="7713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 ExtraBold"/>
              <a:buNone/>
              <a:defRPr sz="30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ra ExtraBold"/>
              <a:buNone/>
              <a:defRPr sz="35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ra ExtraBold"/>
              <a:buNone/>
              <a:defRPr sz="35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ra ExtraBold"/>
              <a:buNone/>
              <a:defRPr sz="35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ra ExtraBold"/>
              <a:buNone/>
              <a:defRPr sz="35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ra ExtraBold"/>
              <a:buNone/>
              <a:defRPr sz="35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ra ExtraBold"/>
              <a:buNone/>
              <a:defRPr sz="35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ra ExtraBold"/>
              <a:buNone/>
              <a:defRPr sz="35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ra ExtraBold"/>
              <a:buNone/>
              <a:defRPr sz="35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100" y="1152475"/>
            <a:ext cx="7713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●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○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■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●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○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■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●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○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■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7" r:id="rId7"/>
    <p:sldLayoutId id="2147483658" r:id="rId8"/>
    <p:sldLayoutId id="2147483659" r:id="rId9"/>
    <p:sldLayoutId id="2147483665" r:id="rId10"/>
    <p:sldLayoutId id="2147483666" r:id="rId11"/>
    <p:sldLayoutId id="2147483668" r:id="rId12"/>
    <p:sldLayoutId id="2147483669" r:id="rId13"/>
    <p:sldLayoutId id="2147483671" r:id="rId14"/>
    <p:sldLayoutId id="2147483672" r:id="rId1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1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30"/>
          <p:cNvPicPr preferRelativeResize="0"/>
          <p:nvPr/>
        </p:nvPicPr>
        <p:blipFill rotWithShape="1">
          <a:blip r:embed="rId3">
            <a:alphaModFix/>
          </a:blip>
          <a:srcRect r="45385"/>
          <a:stretch/>
        </p:blipFill>
        <p:spPr>
          <a:xfrm>
            <a:off x="6333540" y="0"/>
            <a:ext cx="2810460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30"/>
          <p:cNvSpPr txBox="1">
            <a:spLocks noGrp="1"/>
          </p:cNvSpPr>
          <p:nvPr>
            <p:ph type="ctrTitle"/>
          </p:nvPr>
        </p:nvSpPr>
        <p:spPr>
          <a:xfrm>
            <a:off x="450905" y="102221"/>
            <a:ext cx="4904789" cy="237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0" dirty="0" smtClean="0">
                <a:latin typeface="Sora ExtraBold"/>
                <a:ea typeface="Sora ExtraBold"/>
                <a:cs typeface="Sora ExtraBold"/>
                <a:sym typeface="Sora ExtraBold"/>
              </a:rPr>
              <a:t>IDENTIFICACIÓN DE ENFERMEDADES OCULARES</a:t>
            </a:r>
            <a:endParaRPr sz="2000" b="1" dirty="0"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210" name="Google Shape;210;p30"/>
          <p:cNvSpPr txBox="1">
            <a:spLocks noGrp="1"/>
          </p:cNvSpPr>
          <p:nvPr>
            <p:ph type="subTitle" idx="1"/>
          </p:nvPr>
        </p:nvSpPr>
        <p:spPr>
          <a:xfrm>
            <a:off x="2919306" y="3572494"/>
            <a:ext cx="2179500" cy="78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smtClean="0"/>
              <a:t>REALIZADO POR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David Sotelo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Leticia Cabañas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Miguel Angel Pardo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Sara Cárcamo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Nauzet Fernandez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Sofía </a:t>
            </a:r>
            <a:r>
              <a:rPr lang="en" dirty="0" smtClean="0"/>
              <a:t>Gabián</a:t>
            </a:r>
            <a:endParaRPr lang="en" dirty="0" smtClean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Javier Luque</a:t>
            </a:r>
            <a:endParaRPr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590428" y="558427"/>
            <a:ext cx="4026648" cy="40266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4032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MODELO ELEGIDO</a:t>
            </a:r>
            <a:endParaRPr dirty="0"/>
          </a:p>
        </p:txBody>
      </p:sp>
      <p:sp>
        <p:nvSpPr>
          <p:cNvPr id="7" name="Google Shape;246;p34"/>
          <p:cNvSpPr txBox="1">
            <a:spLocks/>
          </p:cNvSpPr>
          <p:nvPr/>
        </p:nvSpPr>
        <p:spPr>
          <a:xfrm>
            <a:off x="720000" y="1315756"/>
            <a:ext cx="4543116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 ExtraBold"/>
              <a:buNone/>
              <a:defRPr sz="3000" b="0" i="0" u="none" strike="noStrike" cap="none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ra ExtraBold"/>
              <a:buNone/>
              <a:defRPr sz="3500" b="0" i="0" u="none" strike="noStrike" cap="none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ra ExtraBold"/>
              <a:buNone/>
              <a:defRPr sz="3500" b="0" i="0" u="none" strike="noStrike" cap="none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ra ExtraBold"/>
              <a:buNone/>
              <a:defRPr sz="3500" b="0" i="0" u="none" strike="noStrike" cap="none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ra ExtraBold"/>
              <a:buNone/>
              <a:defRPr sz="3500" b="0" i="0" u="none" strike="noStrike" cap="none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ra ExtraBold"/>
              <a:buNone/>
              <a:defRPr sz="3500" b="0" i="0" u="none" strike="noStrike" cap="none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ra ExtraBold"/>
              <a:buNone/>
              <a:defRPr sz="3500" b="0" i="0" u="none" strike="noStrike" cap="none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ra ExtraBold"/>
              <a:buNone/>
              <a:defRPr sz="3500" b="0" i="0" u="none" strike="noStrike" cap="none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ra ExtraBold"/>
              <a:buNone/>
              <a:defRPr sz="3500" b="0" i="0" u="none" strike="noStrike" cap="none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9pPr>
          </a:lstStyle>
          <a:p>
            <a:r>
              <a:rPr lang="en-GB" sz="1400" b="1" dirty="0"/>
              <a:t>EfficientNet-B0 + </a:t>
            </a:r>
            <a:r>
              <a:rPr lang="en-GB" sz="1400" b="1" dirty="0" err="1"/>
              <a:t>metadatos</a:t>
            </a:r>
            <a:r>
              <a:rPr lang="en-GB" sz="1400" b="1" dirty="0"/>
              <a:t> </a:t>
            </a:r>
            <a:r>
              <a:rPr lang="en-GB" sz="1400" b="1" dirty="0" smtClean="0"/>
              <a:t>:</a:t>
            </a:r>
            <a:endParaRPr lang="en-GB" sz="1400" dirty="0"/>
          </a:p>
          <a:p>
            <a:endParaRPr lang="en-GB" dirty="0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00" y="1822803"/>
            <a:ext cx="3583032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b="1" dirty="0" smtClean="0">
                <a:solidFill>
                  <a:schemeClr val="tx1"/>
                </a:solidFill>
                <a:latin typeface="DM Sans" panose="020B0604020202020204" charset="0"/>
              </a:rPr>
              <a:t> </a:t>
            </a:r>
            <a:r>
              <a:rPr lang="en-US" altLang="en-US" b="1" dirty="0" err="1" smtClean="0">
                <a:solidFill>
                  <a:schemeClr val="tx1"/>
                </a:solidFill>
                <a:latin typeface="DM Sans" panose="020B0604020202020204" charset="0"/>
              </a:rPr>
              <a:t>E</a:t>
            </a:r>
            <a:r>
              <a:rPr kumimoji="0" lang="en-US" altLang="en-US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DM Sans" panose="020B0604020202020204" charset="0"/>
              </a:rPr>
              <a:t>quilibrio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DM Sans" panose="020B0604020202020204" charset="0"/>
              </a:rPr>
              <a:t> 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DM Sans" panose="020B0604020202020204" charset="0"/>
              </a:rPr>
              <a:t>entre </a:t>
            </a:r>
            <a:r>
              <a:rPr kumimoji="0" lang="en-US" altLang="en-US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DM Sans" panose="020B0604020202020204" charset="0"/>
              </a:rPr>
              <a:t>precisión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DM Sans" panose="020B0604020202020204" charset="0"/>
              </a:rPr>
              <a:t> global y F1-macro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DM Sans" panose="020B060402020202020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DM Sans" panose="020B060402020202020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dirty="0" smtClean="0">
                <a:solidFill>
                  <a:schemeClr val="tx1"/>
                </a:solidFill>
                <a:latin typeface="DM Sans" panose="020B0604020202020204" charset="0"/>
              </a:rPr>
              <a:t> </a:t>
            </a:r>
            <a:r>
              <a:rPr lang="en-US" altLang="en-US" dirty="0" err="1" smtClean="0">
                <a:solidFill>
                  <a:schemeClr val="tx1"/>
                </a:solidFill>
                <a:latin typeface="DM Sans" panose="020B0604020202020204" charset="0"/>
              </a:rPr>
              <a:t>V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DM Sans" panose="020B0604020202020204" charset="0"/>
              </a:rPr>
              <a:t>alidación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DM Sans" panose="020B0604020202020204" charset="0"/>
              </a:rPr>
              <a:t>/test 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DM Sans" panose="020B0604020202020204" charset="0"/>
              </a:rPr>
              <a:t>→ 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DM Sans" panose="020B0604020202020204" charset="0"/>
              </a:rPr>
              <a:t>F1-macro ≈ 0.73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DM Sans" panose="020B060402020202020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DM Sans" panose="020B060402020202020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b="1" dirty="0" smtClean="0">
                <a:solidFill>
                  <a:schemeClr val="tx1"/>
                </a:solidFill>
                <a:latin typeface="DM Sans" panose="020B0604020202020204" charset="0"/>
              </a:rPr>
              <a:t> </a:t>
            </a:r>
            <a:r>
              <a:rPr lang="en-US" altLang="en-US" b="1" dirty="0" err="1" smtClean="0">
                <a:solidFill>
                  <a:schemeClr val="tx1"/>
                </a:solidFill>
                <a:latin typeface="DM Sans" panose="020B0604020202020204" charset="0"/>
              </a:rPr>
              <a:t>Robustez</a:t>
            </a:r>
            <a:r>
              <a:rPr lang="en-US" altLang="en-US" dirty="0" smtClean="0">
                <a:solidFill>
                  <a:schemeClr val="tx1"/>
                </a:solidFill>
                <a:latin typeface="DM Sans" panose="020B0604020202020204" charset="0"/>
              </a:rPr>
              <a:t> </a:t>
            </a:r>
            <a:r>
              <a:rPr kumimoji="0" lang="en-US" altLang="en-US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DM Sans" panose="020B0604020202020204" charset="0"/>
              </a:rPr>
              <a:t>operacional</a:t>
            </a:r>
            <a:endParaRPr kumimoji="0" lang="en-US" alt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DM Sans" panose="020B060402020202020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DM Sans" panose="020B0604020202020204" charset="0"/>
            </a:endParaRP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b="1" dirty="0" smtClean="0">
                <a:solidFill>
                  <a:schemeClr val="tx1"/>
                </a:solidFill>
                <a:latin typeface="DM Sans" panose="020B0604020202020204" charset="0"/>
              </a:rPr>
              <a:t> </a:t>
            </a:r>
            <a:r>
              <a:rPr lang="en-US" altLang="en-US" b="1" dirty="0" err="1" smtClean="0">
                <a:solidFill>
                  <a:schemeClr val="tx1"/>
                </a:solidFill>
                <a:latin typeface="DM Sans" panose="020B0604020202020204" charset="0"/>
              </a:rPr>
              <a:t>Normalización</a:t>
            </a:r>
            <a:r>
              <a:rPr lang="en-US" altLang="en-US" b="1" dirty="0">
                <a:solidFill>
                  <a:schemeClr val="tx1"/>
                </a:solidFill>
                <a:latin typeface="DM Sans" panose="020B0604020202020204" charset="0"/>
              </a:rPr>
              <a:t>:</a:t>
            </a:r>
            <a:r>
              <a:rPr lang="en-US" altLang="en-US" dirty="0">
                <a:solidFill>
                  <a:schemeClr val="tx1"/>
                </a:solidFill>
                <a:latin typeface="DM Sans" panose="020B0604020202020204" charset="0"/>
              </a:rPr>
              <a:t> </a:t>
            </a:r>
            <a:r>
              <a:rPr lang="en-US" altLang="en-US" dirty="0" err="1">
                <a:solidFill>
                  <a:schemeClr val="tx1"/>
                </a:solidFill>
                <a:latin typeface="DM Sans" panose="020B0604020202020204" charset="0"/>
              </a:rPr>
              <a:t>estandarización</a:t>
            </a:r>
            <a:r>
              <a:rPr lang="en-US" altLang="en-US" dirty="0">
                <a:solidFill>
                  <a:schemeClr val="tx1"/>
                </a:solidFill>
                <a:latin typeface="DM Sans" panose="020B0604020202020204" charset="0"/>
              </a:rPr>
              <a:t> de </a:t>
            </a:r>
            <a:r>
              <a:rPr lang="en-US" altLang="en-US" dirty="0" err="1" smtClean="0">
                <a:solidFill>
                  <a:schemeClr val="tx1"/>
                </a:solidFill>
                <a:latin typeface="DM Sans" panose="020B0604020202020204" charset="0"/>
              </a:rPr>
              <a:t>edad</a:t>
            </a:r>
            <a:endParaRPr lang="en-US" altLang="en-US" dirty="0" smtClean="0">
              <a:solidFill>
                <a:schemeClr val="tx1"/>
              </a:solidFill>
              <a:latin typeface="DM Sans" panose="020B0604020202020204" charset="0"/>
            </a:endParaRP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altLang="en-US" dirty="0" smtClean="0">
              <a:solidFill>
                <a:schemeClr val="tx1"/>
              </a:solidFill>
              <a:latin typeface="DM Sans" panose="020B0604020202020204" charset="0"/>
            </a:endParaRP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b="1" dirty="0" smtClean="0">
                <a:solidFill>
                  <a:schemeClr val="tx1"/>
                </a:solidFill>
                <a:latin typeface="DM Sans" panose="020B0604020202020204" charset="0"/>
              </a:rPr>
              <a:t> </a:t>
            </a:r>
            <a:r>
              <a:rPr lang="en-US" altLang="en-US" b="1" dirty="0" err="1" smtClean="0">
                <a:solidFill>
                  <a:schemeClr val="tx1"/>
                </a:solidFill>
                <a:latin typeface="DM Sans" panose="020B0604020202020204" charset="0"/>
              </a:rPr>
              <a:t>Clases</a:t>
            </a:r>
            <a:r>
              <a:rPr lang="en-US" altLang="en-US" b="1" dirty="0">
                <a:solidFill>
                  <a:schemeClr val="tx1"/>
                </a:solidFill>
                <a:latin typeface="DM Sans" panose="020B0604020202020204" charset="0"/>
              </a:rPr>
              <a:t>:</a:t>
            </a:r>
            <a:r>
              <a:rPr lang="en-US" altLang="en-US" dirty="0">
                <a:solidFill>
                  <a:schemeClr val="tx1"/>
                </a:solidFill>
                <a:latin typeface="DM Sans" panose="020B0604020202020204" charset="0"/>
              </a:rPr>
              <a:t> </a:t>
            </a:r>
            <a:r>
              <a:rPr lang="en-US" altLang="en-US" dirty="0" err="1">
                <a:solidFill>
                  <a:schemeClr val="tx1"/>
                </a:solidFill>
                <a:latin typeface="DM Sans" panose="020B0604020202020204" charset="0"/>
              </a:rPr>
              <a:t>selección</a:t>
            </a:r>
            <a:r>
              <a:rPr lang="en-US" altLang="en-US" dirty="0">
                <a:solidFill>
                  <a:schemeClr val="tx1"/>
                </a:solidFill>
                <a:latin typeface="DM Sans" panose="020B0604020202020204" charset="0"/>
              </a:rPr>
              <a:t> [0,1,2,5,6], </a:t>
            </a:r>
            <a:r>
              <a:rPr lang="en-US" altLang="en-US" dirty="0" err="1">
                <a:solidFill>
                  <a:schemeClr val="tx1"/>
                </a:solidFill>
                <a:latin typeface="DM Sans" panose="020B0604020202020204" charset="0"/>
              </a:rPr>
              <a:t>remapeo</a:t>
            </a:r>
            <a:r>
              <a:rPr lang="en-US" altLang="en-US" dirty="0">
                <a:solidFill>
                  <a:schemeClr val="tx1"/>
                </a:solidFill>
                <a:latin typeface="DM Sans" panose="020B0604020202020204" charset="0"/>
              </a:rPr>
              <a:t> a 0–4.</a:t>
            </a: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endParaRPr lang="en-US" altLang="en-US" dirty="0">
              <a:solidFill>
                <a:schemeClr val="tx1"/>
              </a:solidFill>
              <a:latin typeface="DM Sans" panose="020B0604020202020204" charset="0"/>
            </a:endParaRP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b="1" dirty="0" smtClean="0">
                <a:solidFill>
                  <a:schemeClr val="tx1"/>
                </a:solidFill>
                <a:latin typeface="DM Sans" panose="020B0604020202020204" charset="0"/>
              </a:rPr>
              <a:t> Base</a:t>
            </a:r>
            <a:r>
              <a:rPr lang="en-US" altLang="en-US" dirty="0" smtClean="0">
                <a:solidFill>
                  <a:schemeClr val="tx1"/>
                </a:solidFill>
                <a:latin typeface="DM Sans" panose="020B0604020202020204" charset="0"/>
              </a:rPr>
              <a:t> </a:t>
            </a:r>
            <a:r>
              <a:rPr lang="en-US" altLang="en-US" b="1" dirty="0">
                <a:solidFill>
                  <a:schemeClr val="tx1"/>
                </a:solidFill>
                <a:latin typeface="DM Sans" panose="020B0604020202020204" charset="0"/>
              </a:rPr>
              <a:t>para la </a:t>
            </a:r>
            <a:r>
              <a:rPr lang="en-US" altLang="en-US" b="1" dirty="0" err="1">
                <a:solidFill>
                  <a:schemeClr val="tx1"/>
                </a:solidFill>
                <a:latin typeface="DM Sans" panose="020B0604020202020204" charset="0"/>
              </a:rPr>
              <a:t>optimización</a:t>
            </a:r>
            <a:r>
              <a:rPr lang="en-US" altLang="en-US" b="1" dirty="0">
                <a:solidFill>
                  <a:schemeClr val="tx1"/>
                </a:solidFill>
                <a:latin typeface="DM Sans" panose="020B0604020202020204" charset="0"/>
              </a:rPr>
              <a:t> con </a:t>
            </a:r>
            <a:r>
              <a:rPr lang="en-US" altLang="en-US" b="1" dirty="0" err="1">
                <a:solidFill>
                  <a:schemeClr val="tx1"/>
                </a:solidFill>
                <a:latin typeface="DM Sans" panose="020B0604020202020204" charset="0"/>
              </a:rPr>
              <a:t>Optuna</a:t>
            </a:r>
            <a:r>
              <a:rPr lang="en-US" altLang="en-US" dirty="0">
                <a:solidFill>
                  <a:schemeClr val="tx1"/>
                </a:solidFill>
                <a:latin typeface="DM Sans" panose="020B060402020202020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DM Sans" panose="020B0604020202020204" charset="0"/>
            </a:endParaRPr>
          </a:p>
        </p:txBody>
      </p:sp>
      <p:pic>
        <p:nvPicPr>
          <p:cNvPr id="9" name="Marcador de posición de imagen 8"/>
          <p:cNvPicPr>
            <a:picLocks noGrp="1" noChangeAspect="1"/>
          </p:cNvPicPr>
          <p:nvPr>
            <p:ph type="pic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85" r="20285"/>
          <a:stretch>
            <a:fillRect/>
          </a:stretch>
        </p:blipFill>
        <p:spPr>
          <a:xfrm>
            <a:off x="4882117" y="2125841"/>
            <a:ext cx="3187994" cy="3017659"/>
          </a:xfr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8787" y="303753"/>
            <a:ext cx="1012003" cy="101200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246;p3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4032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RESULTADOS</a:t>
            </a:r>
            <a:endParaRPr dirty="0"/>
          </a:p>
        </p:txBody>
      </p:sp>
      <p:sp>
        <p:nvSpPr>
          <p:cNvPr id="30" name="Google Shape;246;p34"/>
          <p:cNvSpPr txBox="1">
            <a:spLocks/>
          </p:cNvSpPr>
          <p:nvPr/>
        </p:nvSpPr>
        <p:spPr>
          <a:xfrm>
            <a:off x="720000" y="1069141"/>
            <a:ext cx="4543116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 ExtraBold"/>
              <a:buNone/>
              <a:defRPr sz="3000" b="0" i="0" u="none" strike="noStrike" cap="none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ra ExtraBold"/>
              <a:buNone/>
              <a:defRPr sz="3500" b="0" i="0" u="none" strike="noStrike" cap="none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ra ExtraBold"/>
              <a:buNone/>
              <a:defRPr sz="3500" b="0" i="0" u="none" strike="noStrike" cap="none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ra ExtraBold"/>
              <a:buNone/>
              <a:defRPr sz="3500" b="0" i="0" u="none" strike="noStrike" cap="none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ra ExtraBold"/>
              <a:buNone/>
              <a:defRPr sz="3500" b="0" i="0" u="none" strike="noStrike" cap="none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ra ExtraBold"/>
              <a:buNone/>
              <a:defRPr sz="3500" b="0" i="0" u="none" strike="noStrike" cap="none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ra ExtraBold"/>
              <a:buNone/>
              <a:defRPr sz="3500" b="0" i="0" u="none" strike="noStrike" cap="none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ra ExtraBold"/>
              <a:buNone/>
              <a:defRPr sz="3500" b="0" i="0" u="none" strike="noStrike" cap="none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ra ExtraBold"/>
              <a:buNone/>
              <a:defRPr sz="3500" b="0" i="0" u="none" strike="noStrike" cap="none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9pPr>
          </a:lstStyle>
          <a:p>
            <a:r>
              <a:rPr lang="es-ES" sz="1400" b="1" dirty="0" smtClean="0"/>
              <a:t>Optimización de </a:t>
            </a:r>
            <a:r>
              <a:rPr lang="es-ES" sz="1400" b="1" dirty="0" err="1" smtClean="0"/>
              <a:t>hiperparámetros</a:t>
            </a:r>
            <a:r>
              <a:rPr lang="es-ES" sz="1400" b="1" dirty="0" smtClean="0"/>
              <a:t> con </a:t>
            </a:r>
            <a:r>
              <a:rPr lang="es-ES" sz="1400" b="1" dirty="0" err="1" smtClean="0"/>
              <a:t>Optuna</a:t>
            </a:r>
            <a:endParaRPr lang="en-GB" sz="1400" dirty="0"/>
          </a:p>
          <a:p>
            <a:endParaRPr lang="en-GB" dirty="0"/>
          </a:p>
        </p:txBody>
      </p:sp>
      <p:pic>
        <p:nvPicPr>
          <p:cNvPr id="31" name="Imagen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00" y="1448282"/>
            <a:ext cx="5967879" cy="1360676"/>
          </a:xfrm>
          <a:prstGeom prst="rect">
            <a:avLst/>
          </a:prstGeom>
        </p:spPr>
      </p:pic>
      <p:sp>
        <p:nvSpPr>
          <p:cNvPr id="2" name="Rectángulo 1"/>
          <p:cNvSpPr/>
          <p:nvPr/>
        </p:nvSpPr>
        <p:spPr>
          <a:xfrm>
            <a:off x="719999" y="3101768"/>
            <a:ext cx="265727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b="1" dirty="0" err="1">
                <a:solidFill>
                  <a:schemeClr val="tx1"/>
                </a:solidFill>
                <a:latin typeface="DM Sans" panose="020B0604020202020204" charset="0"/>
              </a:rPr>
              <a:t>Rendimiento</a:t>
            </a:r>
            <a:r>
              <a:rPr lang="en-GB" sz="1200" b="1" dirty="0">
                <a:solidFill>
                  <a:schemeClr val="tx1"/>
                </a:solidFill>
                <a:latin typeface="DM Sans" panose="020B0604020202020204" charset="0"/>
              </a:rPr>
              <a:t> global: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200" b="1" dirty="0" smtClean="0">
                <a:solidFill>
                  <a:schemeClr val="tx1"/>
                </a:solidFill>
                <a:latin typeface="DM Sans" panose="020B0604020202020204" charset="0"/>
              </a:rPr>
              <a:t> Test</a:t>
            </a:r>
            <a:r>
              <a:rPr lang="en-GB" sz="1200" b="1" dirty="0">
                <a:solidFill>
                  <a:schemeClr val="tx1"/>
                </a:solidFill>
                <a:latin typeface="DM Sans" panose="020B0604020202020204" charset="0"/>
              </a:rPr>
              <a:t>: </a:t>
            </a:r>
            <a:r>
              <a:rPr lang="en-GB" sz="1200" dirty="0" err="1">
                <a:solidFill>
                  <a:schemeClr val="tx1"/>
                </a:solidFill>
                <a:latin typeface="DM Sans" panose="020B0604020202020204" charset="0"/>
              </a:rPr>
              <a:t>Acc</a:t>
            </a:r>
            <a:r>
              <a:rPr lang="en-GB" sz="1200" b="1" dirty="0">
                <a:solidFill>
                  <a:schemeClr val="tx1"/>
                </a:solidFill>
                <a:latin typeface="DM Sans" panose="020B0604020202020204" charset="0"/>
              </a:rPr>
              <a:t> </a:t>
            </a:r>
            <a:r>
              <a:rPr lang="en-GB" sz="1200" dirty="0">
                <a:solidFill>
                  <a:schemeClr val="tx1"/>
                </a:solidFill>
                <a:latin typeface="DM Sans" panose="020B0604020202020204" charset="0"/>
              </a:rPr>
              <a:t>= 0.777 </a:t>
            </a:r>
          </a:p>
          <a:p>
            <a:r>
              <a:rPr lang="en-GB" sz="1200" dirty="0" smtClean="0">
                <a:solidFill>
                  <a:schemeClr val="tx1"/>
                </a:solidFill>
                <a:latin typeface="DM Sans" panose="020B0604020202020204" charset="0"/>
              </a:rPr>
              <a:t>  F1-macro </a:t>
            </a:r>
            <a:r>
              <a:rPr lang="en-GB" sz="1200" dirty="0">
                <a:solidFill>
                  <a:schemeClr val="tx1"/>
                </a:solidFill>
                <a:latin typeface="DM Sans" panose="020B0604020202020204" charset="0"/>
              </a:rPr>
              <a:t>= </a:t>
            </a:r>
            <a:r>
              <a:rPr lang="en-GB" sz="1200" dirty="0" smtClean="0">
                <a:solidFill>
                  <a:schemeClr val="tx1"/>
                </a:solidFill>
                <a:latin typeface="DM Sans" panose="020B0604020202020204" charset="0"/>
              </a:rPr>
              <a:t>0.788</a:t>
            </a:r>
          </a:p>
          <a:p>
            <a:r>
              <a:rPr lang="en-GB" sz="1200" dirty="0">
                <a:solidFill>
                  <a:schemeClr val="tx1"/>
                </a:solidFill>
                <a:latin typeface="DM Sans" panose="020B0604020202020204" charset="0"/>
              </a:rPr>
              <a:t> </a:t>
            </a:r>
            <a:r>
              <a:rPr lang="en-GB" sz="1200" dirty="0" smtClean="0">
                <a:solidFill>
                  <a:schemeClr val="tx1"/>
                </a:solidFill>
                <a:latin typeface="DM Sans" panose="020B0604020202020204" charset="0"/>
              </a:rPr>
              <a:t> </a:t>
            </a:r>
            <a:r>
              <a:rPr lang="en-GB" sz="1200" dirty="0" err="1" smtClean="0">
                <a:solidFill>
                  <a:schemeClr val="tx1"/>
                </a:solidFill>
                <a:latin typeface="DM Sans" panose="020B0604020202020204" charset="0"/>
              </a:rPr>
              <a:t>Prec</a:t>
            </a:r>
            <a:r>
              <a:rPr lang="en-GB" sz="1200" dirty="0" smtClean="0">
                <a:solidFill>
                  <a:schemeClr val="tx1"/>
                </a:solidFill>
                <a:latin typeface="DM Sans" panose="020B0604020202020204" charset="0"/>
              </a:rPr>
              <a:t>-macro </a:t>
            </a:r>
            <a:r>
              <a:rPr lang="en-GB" sz="1200" dirty="0">
                <a:solidFill>
                  <a:schemeClr val="tx1"/>
                </a:solidFill>
                <a:latin typeface="DM Sans" panose="020B0604020202020204" charset="0"/>
              </a:rPr>
              <a:t>= </a:t>
            </a:r>
            <a:r>
              <a:rPr lang="en-GB" sz="1200" dirty="0" smtClean="0">
                <a:solidFill>
                  <a:schemeClr val="tx1"/>
                </a:solidFill>
                <a:latin typeface="DM Sans" panose="020B0604020202020204" charset="0"/>
              </a:rPr>
              <a:t>0.804</a:t>
            </a:r>
          </a:p>
          <a:p>
            <a:r>
              <a:rPr lang="en-GB" sz="1200" dirty="0">
                <a:solidFill>
                  <a:schemeClr val="tx1"/>
                </a:solidFill>
                <a:latin typeface="DM Sans" panose="020B0604020202020204" charset="0"/>
              </a:rPr>
              <a:t> </a:t>
            </a:r>
            <a:r>
              <a:rPr lang="en-GB" sz="1200" dirty="0" smtClean="0">
                <a:solidFill>
                  <a:schemeClr val="tx1"/>
                </a:solidFill>
                <a:latin typeface="DM Sans" panose="020B0604020202020204" charset="0"/>
              </a:rPr>
              <a:t> Rec-macro </a:t>
            </a:r>
            <a:r>
              <a:rPr lang="en-GB" sz="1200" dirty="0">
                <a:solidFill>
                  <a:schemeClr val="tx1"/>
                </a:solidFill>
                <a:latin typeface="DM Sans" panose="020B0604020202020204" charset="0"/>
              </a:rPr>
              <a:t>= 0.777</a:t>
            </a:r>
            <a:br>
              <a:rPr lang="en-GB" sz="1200" dirty="0">
                <a:solidFill>
                  <a:schemeClr val="tx1"/>
                </a:solidFill>
                <a:latin typeface="DM Sans" panose="020B0604020202020204" charset="0"/>
              </a:rPr>
            </a:br>
            <a:endParaRPr lang="en-GB" sz="1200" dirty="0">
              <a:solidFill>
                <a:schemeClr val="tx1"/>
              </a:solidFill>
              <a:latin typeface="DM Sans" panose="020B0604020202020204" charset="0"/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3703939" y="3101768"/>
            <a:ext cx="316702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b="1" dirty="0" err="1">
                <a:solidFill>
                  <a:schemeClr val="tx1"/>
                </a:solidFill>
                <a:latin typeface="DM Sans" panose="020B0604020202020204" charset="0"/>
              </a:rPr>
              <a:t>Desempeño</a:t>
            </a:r>
            <a:r>
              <a:rPr lang="en-GB" sz="1200" b="1" dirty="0">
                <a:solidFill>
                  <a:schemeClr val="tx1"/>
                </a:solidFill>
                <a:latin typeface="DM Sans" panose="020B0604020202020204" charset="0"/>
              </a:rPr>
              <a:t> </a:t>
            </a:r>
            <a:r>
              <a:rPr lang="en-GB" sz="1200" b="1" dirty="0" err="1">
                <a:solidFill>
                  <a:schemeClr val="tx1"/>
                </a:solidFill>
                <a:latin typeface="DM Sans" panose="020B0604020202020204" charset="0"/>
              </a:rPr>
              <a:t>por</a:t>
            </a:r>
            <a:r>
              <a:rPr lang="en-GB" sz="1200" b="1" dirty="0">
                <a:solidFill>
                  <a:schemeClr val="tx1"/>
                </a:solidFill>
                <a:latin typeface="DM Sans" panose="020B0604020202020204" charset="0"/>
              </a:rPr>
              <a:t> </a:t>
            </a:r>
            <a:r>
              <a:rPr lang="en-GB" sz="1200" b="1" dirty="0" err="1">
                <a:solidFill>
                  <a:schemeClr val="tx1"/>
                </a:solidFill>
                <a:latin typeface="DM Sans" panose="020B0604020202020204" charset="0"/>
              </a:rPr>
              <a:t>clase</a:t>
            </a:r>
            <a:r>
              <a:rPr lang="en-GB" sz="1200" b="1" dirty="0">
                <a:solidFill>
                  <a:schemeClr val="tx1"/>
                </a:solidFill>
                <a:latin typeface="DM Sans" panose="020B0604020202020204" charset="0"/>
              </a:rPr>
              <a:t> (test):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200" b="1" dirty="0">
                <a:solidFill>
                  <a:schemeClr val="tx1"/>
                </a:solidFill>
                <a:latin typeface="DM Sans" panose="020B0604020202020204" charset="0"/>
              </a:rPr>
              <a:t> </a:t>
            </a:r>
            <a:r>
              <a:rPr lang="en-GB" sz="1200" b="1" dirty="0" err="1">
                <a:solidFill>
                  <a:schemeClr val="tx1"/>
                </a:solidFill>
                <a:latin typeface="DM Sans" panose="020B0604020202020204" charset="0"/>
              </a:rPr>
              <a:t>Miopía</a:t>
            </a:r>
            <a:r>
              <a:rPr lang="en-GB" sz="1200" b="1" dirty="0">
                <a:solidFill>
                  <a:schemeClr val="tx1"/>
                </a:solidFill>
                <a:latin typeface="DM Sans" panose="020B0604020202020204" charset="0"/>
              </a:rPr>
              <a:t> (M): </a:t>
            </a:r>
            <a:r>
              <a:rPr lang="en-GB" sz="1200" dirty="0">
                <a:solidFill>
                  <a:schemeClr val="tx1"/>
                </a:solidFill>
                <a:latin typeface="DM Sans" panose="020B0604020202020204" charset="0"/>
              </a:rPr>
              <a:t>F1 = 0.927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200" b="1" dirty="0">
                <a:solidFill>
                  <a:schemeClr val="tx1"/>
                </a:solidFill>
                <a:latin typeface="DM Sans" panose="020B0604020202020204" charset="0"/>
              </a:rPr>
              <a:t> </a:t>
            </a:r>
            <a:r>
              <a:rPr lang="en-GB" sz="1200" b="1" dirty="0" err="1">
                <a:solidFill>
                  <a:schemeClr val="tx1"/>
                </a:solidFill>
                <a:latin typeface="DM Sans" panose="020B0604020202020204" charset="0"/>
              </a:rPr>
              <a:t>Catarata</a:t>
            </a:r>
            <a:r>
              <a:rPr lang="en-GB" sz="1200" b="1" dirty="0">
                <a:solidFill>
                  <a:schemeClr val="tx1"/>
                </a:solidFill>
                <a:latin typeface="DM Sans" panose="020B0604020202020204" charset="0"/>
              </a:rPr>
              <a:t> (C): </a:t>
            </a:r>
            <a:r>
              <a:rPr lang="en-GB" sz="1200" dirty="0">
                <a:solidFill>
                  <a:schemeClr val="tx1"/>
                </a:solidFill>
                <a:latin typeface="DM Sans" panose="020B0604020202020204" charset="0"/>
              </a:rPr>
              <a:t>F1 = 0.915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tx1"/>
                </a:solidFill>
                <a:latin typeface="DM Sans" panose="020B0604020202020204" charset="0"/>
              </a:rPr>
              <a:t> </a:t>
            </a:r>
            <a:r>
              <a:rPr lang="en-GB" sz="1200" b="1" dirty="0">
                <a:solidFill>
                  <a:schemeClr val="tx1"/>
                </a:solidFill>
                <a:latin typeface="DM Sans" panose="020B0604020202020204" charset="0"/>
              </a:rPr>
              <a:t>Normal (N): </a:t>
            </a:r>
            <a:r>
              <a:rPr lang="en-GB" sz="1200" dirty="0">
                <a:solidFill>
                  <a:schemeClr val="tx1"/>
                </a:solidFill>
                <a:latin typeface="DM Sans" panose="020B0604020202020204" charset="0"/>
              </a:rPr>
              <a:t>F1 = 0.812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200" b="1" dirty="0">
                <a:solidFill>
                  <a:schemeClr val="tx1"/>
                </a:solidFill>
                <a:latin typeface="DM Sans" panose="020B0604020202020204" charset="0"/>
              </a:rPr>
              <a:t> DMAE (A): </a:t>
            </a:r>
            <a:r>
              <a:rPr lang="en-GB" sz="1200" dirty="0">
                <a:solidFill>
                  <a:schemeClr val="tx1"/>
                </a:solidFill>
                <a:latin typeface="DM Sans" panose="020B0604020202020204" charset="0"/>
              </a:rPr>
              <a:t>F1 = 0.600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tx1"/>
                </a:solidFill>
                <a:latin typeface="DM Sans" panose="020B0604020202020204" charset="0"/>
              </a:rPr>
              <a:t> </a:t>
            </a:r>
            <a:r>
              <a:rPr lang="en-GB" sz="1200" b="1" dirty="0" err="1">
                <a:solidFill>
                  <a:schemeClr val="tx1"/>
                </a:solidFill>
                <a:latin typeface="DM Sans" panose="020B0604020202020204" charset="0"/>
              </a:rPr>
              <a:t>Retinopatía</a:t>
            </a:r>
            <a:r>
              <a:rPr lang="en-GB" sz="1200" b="1" dirty="0">
                <a:solidFill>
                  <a:schemeClr val="tx1"/>
                </a:solidFill>
                <a:latin typeface="DM Sans" panose="020B0604020202020204" charset="0"/>
              </a:rPr>
              <a:t> </a:t>
            </a:r>
            <a:r>
              <a:rPr lang="en-GB" sz="1200" b="1" dirty="0" err="1">
                <a:solidFill>
                  <a:schemeClr val="tx1"/>
                </a:solidFill>
                <a:latin typeface="DM Sans" panose="020B0604020202020204" charset="0"/>
              </a:rPr>
              <a:t>diabética</a:t>
            </a:r>
            <a:r>
              <a:rPr lang="en-GB" sz="1200" b="1" dirty="0">
                <a:solidFill>
                  <a:schemeClr val="tx1"/>
                </a:solidFill>
                <a:latin typeface="DM Sans" panose="020B0604020202020204" charset="0"/>
              </a:rPr>
              <a:t> (D): </a:t>
            </a:r>
            <a:r>
              <a:rPr lang="en-GB" sz="1200" dirty="0">
                <a:solidFill>
                  <a:schemeClr val="tx1"/>
                </a:solidFill>
                <a:latin typeface="DM Sans" panose="020B0604020202020204" charset="0"/>
              </a:rPr>
              <a:t>F1 = 0.685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4032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RAG</a:t>
            </a:r>
            <a:endParaRPr dirty="0"/>
          </a:p>
        </p:txBody>
      </p:sp>
      <p:sp>
        <p:nvSpPr>
          <p:cNvPr id="6" name="Google Shape;246;p34"/>
          <p:cNvSpPr txBox="1">
            <a:spLocks/>
          </p:cNvSpPr>
          <p:nvPr/>
        </p:nvSpPr>
        <p:spPr>
          <a:xfrm>
            <a:off x="720000" y="863851"/>
            <a:ext cx="4543116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 ExtraBold"/>
              <a:buNone/>
              <a:defRPr sz="3000" b="0" i="0" u="none" strike="noStrike" cap="none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ra ExtraBold"/>
              <a:buNone/>
              <a:defRPr sz="3500" b="0" i="0" u="none" strike="noStrike" cap="none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ra ExtraBold"/>
              <a:buNone/>
              <a:defRPr sz="3500" b="0" i="0" u="none" strike="noStrike" cap="none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ra ExtraBold"/>
              <a:buNone/>
              <a:defRPr sz="3500" b="0" i="0" u="none" strike="noStrike" cap="none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ra ExtraBold"/>
              <a:buNone/>
              <a:defRPr sz="3500" b="0" i="0" u="none" strike="noStrike" cap="none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ra ExtraBold"/>
              <a:buNone/>
              <a:defRPr sz="3500" b="0" i="0" u="none" strike="noStrike" cap="none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ra ExtraBold"/>
              <a:buNone/>
              <a:defRPr sz="3500" b="0" i="0" u="none" strike="noStrike" cap="none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ra ExtraBold"/>
              <a:buNone/>
              <a:defRPr sz="3500" b="0" i="0" u="none" strike="noStrike" cap="none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ra ExtraBold"/>
              <a:buNone/>
              <a:defRPr sz="3500" b="0" i="0" u="none" strike="noStrike" cap="none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9pPr>
          </a:lstStyle>
          <a:p>
            <a:r>
              <a:rPr lang="en-GB" sz="1600" dirty="0"/>
              <a:t>Retrieval-Augmented Generation</a:t>
            </a:r>
          </a:p>
        </p:txBody>
      </p:sp>
      <p:sp>
        <p:nvSpPr>
          <p:cNvPr id="9" name="Google Shape;246;p34"/>
          <p:cNvSpPr txBox="1">
            <a:spLocks/>
          </p:cNvSpPr>
          <p:nvPr/>
        </p:nvSpPr>
        <p:spPr>
          <a:xfrm>
            <a:off x="720000" y="1807748"/>
            <a:ext cx="4543116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 ExtraBold"/>
              <a:buNone/>
              <a:defRPr sz="3000" b="0" i="0" u="none" strike="noStrike" cap="none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ra ExtraBold"/>
              <a:buNone/>
              <a:defRPr sz="3500" b="0" i="0" u="none" strike="noStrike" cap="none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ra ExtraBold"/>
              <a:buNone/>
              <a:defRPr sz="3500" b="0" i="0" u="none" strike="noStrike" cap="none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ra ExtraBold"/>
              <a:buNone/>
              <a:defRPr sz="3500" b="0" i="0" u="none" strike="noStrike" cap="none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ra ExtraBold"/>
              <a:buNone/>
              <a:defRPr sz="3500" b="0" i="0" u="none" strike="noStrike" cap="none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ra ExtraBold"/>
              <a:buNone/>
              <a:defRPr sz="3500" b="0" i="0" u="none" strike="noStrike" cap="none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ra ExtraBold"/>
              <a:buNone/>
              <a:defRPr sz="3500" b="0" i="0" u="none" strike="noStrike" cap="none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ra ExtraBold"/>
              <a:buNone/>
              <a:defRPr sz="3500" b="0" i="0" u="none" strike="noStrike" cap="none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ra ExtraBold"/>
              <a:buNone/>
              <a:defRPr sz="3500" b="0" i="0" u="none" strike="noStrike" cap="none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9pPr>
          </a:lstStyle>
          <a:p>
            <a:r>
              <a:rPr lang="es-ES" sz="1600" dirty="0" smtClean="0"/>
              <a:t>Objetivo</a:t>
            </a:r>
            <a:endParaRPr lang="en-GB" sz="1600" dirty="0"/>
          </a:p>
        </p:txBody>
      </p:sp>
      <p:sp>
        <p:nvSpPr>
          <p:cNvPr id="12" name="CuadroTexto 11"/>
          <p:cNvSpPr txBox="1"/>
          <p:nvPr/>
        </p:nvSpPr>
        <p:spPr>
          <a:xfrm>
            <a:off x="720000" y="2321203"/>
            <a:ext cx="389151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dirty="0">
                <a:solidFill>
                  <a:schemeClr val="tx1"/>
                </a:solidFill>
                <a:latin typeface="DM Sans" panose="020B0604020202020204" charset="0"/>
                <a:ea typeface="DM Sans"/>
                <a:cs typeface="DM Sans"/>
                <a:sym typeface="DM Sans"/>
              </a:rPr>
              <a:t>Aportar razonamiento clínico basado en evidencia (guías oficiales).</a:t>
            </a:r>
          </a:p>
          <a:p>
            <a:endParaRPr lang="es-ES" sz="1200" dirty="0">
              <a:solidFill>
                <a:schemeClr val="tx1"/>
              </a:solidFill>
              <a:latin typeface="DM Sans" panose="020B0604020202020204" charset="0"/>
              <a:ea typeface="DM Sans"/>
              <a:cs typeface="DM Sans"/>
              <a:sym typeface="DM San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dirty="0">
                <a:solidFill>
                  <a:schemeClr val="tx1"/>
                </a:solidFill>
                <a:latin typeface="DM Sans" panose="020B0604020202020204" charset="0"/>
                <a:ea typeface="DM Sans"/>
                <a:cs typeface="DM Sans"/>
                <a:sym typeface="DM Sans"/>
              </a:rPr>
              <a:t>Complementar </a:t>
            </a:r>
            <a:r>
              <a:rPr lang="es-ES" sz="1200" dirty="0" smtClean="0">
                <a:solidFill>
                  <a:schemeClr val="tx1"/>
                </a:solidFill>
                <a:latin typeface="DM Sans" panose="020B0604020202020204" charset="0"/>
                <a:ea typeface="DM Sans"/>
                <a:cs typeface="DM Sans"/>
                <a:sym typeface="DM Sans"/>
              </a:rPr>
              <a:t>con información médica relevante relacionada con la patología.</a:t>
            </a:r>
            <a:endParaRPr lang="en-GB" sz="1200" dirty="0">
              <a:solidFill>
                <a:schemeClr val="tx1"/>
              </a:solidFill>
              <a:latin typeface="DM Sans" panose="020B0604020202020204" charset="0"/>
              <a:ea typeface="DM Sans"/>
              <a:cs typeface="DM Sans"/>
              <a:sym typeface="DM Sans"/>
            </a:endParaRPr>
          </a:p>
        </p:txBody>
      </p:sp>
      <p:pic>
        <p:nvPicPr>
          <p:cNvPr id="15" name="Imagen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3116" y="355276"/>
            <a:ext cx="1104507" cy="1104507"/>
          </a:xfrm>
          <a:prstGeom prst="rect">
            <a:avLst/>
          </a:prstGeom>
        </p:spPr>
      </p:pic>
      <p:pic>
        <p:nvPicPr>
          <p:cNvPr id="3" name="Marcador de posición de imagen 2"/>
          <p:cNvPicPr>
            <a:picLocks noGrp="1" noChangeAspect="1"/>
          </p:cNvPicPr>
          <p:nvPr>
            <p:ph type="pic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44" r="17544"/>
          <a:stretch>
            <a:fillRect/>
          </a:stretch>
        </p:blipFill>
        <p:spPr>
          <a:xfrm>
            <a:off x="4752300" y="2560500"/>
            <a:ext cx="2728800" cy="2583000"/>
          </a:xfrm>
        </p:spPr>
      </p:pic>
    </p:spTree>
    <p:extLst>
      <p:ext uri="{BB962C8B-B14F-4D97-AF65-F5344CB8AC3E}">
        <p14:creationId xmlns:p14="http://schemas.microsoft.com/office/powerpoint/2010/main" val="2234251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Google Shape;259;p35"/>
          <p:cNvPicPr preferRelativeResize="0"/>
          <p:nvPr/>
        </p:nvPicPr>
        <p:blipFill rotWithShape="1">
          <a:blip r:embed="rId5">
            <a:alphaModFix/>
          </a:blip>
          <a:srcRect r="49879"/>
          <a:stretch/>
        </p:blipFill>
        <p:spPr>
          <a:xfrm>
            <a:off x="0" y="1966648"/>
            <a:ext cx="1593027" cy="31768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259;p35"/>
          <p:cNvPicPr preferRelativeResize="0"/>
          <p:nvPr/>
        </p:nvPicPr>
        <p:blipFill rotWithShape="1">
          <a:blip r:embed="rId5">
            <a:alphaModFix/>
          </a:blip>
          <a:srcRect r="49879"/>
          <a:stretch/>
        </p:blipFill>
        <p:spPr>
          <a:xfrm rot="10800000">
            <a:off x="7550973" y="3555074"/>
            <a:ext cx="1593027" cy="3176852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35"/>
          <p:cNvSpPr txBox="1">
            <a:spLocks noGrp="1"/>
          </p:cNvSpPr>
          <p:nvPr>
            <p:ph type="title"/>
          </p:nvPr>
        </p:nvSpPr>
        <p:spPr>
          <a:xfrm>
            <a:off x="137307" y="116385"/>
            <a:ext cx="2648691" cy="94535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DEMO</a:t>
            </a:r>
            <a:endParaRPr dirty="0"/>
          </a:p>
        </p:txBody>
      </p:sp>
      <p:pic>
        <p:nvPicPr>
          <p:cNvPr id="2" name="demofinal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45719" y="662189"/>
            <a:ext cx="7852563" cy="4417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593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40"/>
          <p:cNvSpPr txBox="1">
            <a:spLocks noGrp="1"/>
          </p:cNvSpPr>
          <p:nvPr>
            <p:ph type="title"/>
          </p:nvPr>
        </p:nvSpPr>
        <p:spPr>
          <a:xfrm>
            <a:off x="1391301" y="2177461"/>
            <a:ext cx="6015309" cy="113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¡MUCHAS GRACIAS!</a:t>
            </a:r>
            <a:endParaRPr dirty="0"/>
          </a:p>
        </p:txBody>
      </p:sp>
      <p:pic>
        <p:nvPicPr>
          <p:cNvPr id="322" name="Google Shape;322;p40"/>
          <p:cNvPicPr preferRelativeResize="0"/>
          <p:nvPr/>
        </p:nvPicPr>
        <p:blipFill rotWithShape="1">
          <a:blip r:embed="rId3">
            <a:alphaModFix/>
          </a:blip>
          <a:srcRect t="49947" r="49995" b="-5"/>
          <a:stretch/>
        </p:blipFill>
        <p:spPr>
          <a:xfrm>
            <a:off x="7321550" y="0"/>
            <a:ext cx="1822449" cy="1824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OBJETIVO DEL PROYECTO</a:t>
            </a:r>
            <a:endParaRPr dirty="0"/>
          </a:p>
        </p:txBody>
      </p:sp>
      <p:sp>
        <p:nvSpPr>
          <p:cNvPr id="227" name="Google Shape;227;p32"/>
          <p:cNvSpPr txBox="1">
            <a:spLocks noGrp="1"/>
          </p:cNvSpPr>
          <p:nvPr>
            <p:ph type="subTitle" idx="1"/>
          </p:nvPr>
        </p:nvSpPr>
        <p:spPr>
          <a:xfrm>
            <a:off x="2279965" y="1557075"/>
            <a:ext cx="555105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Identificación automática de enfermedades</a:t>
            </a:r>
            <a:endParaRPr dirty="0"/>
          </a:p>
        </p:txBody>
      </p:sp>
      <p:pic>
        <p:nvPicPr>
          <p:cNvPr id="235" name="Google Shape;235;p32"/>
          <p:cNvPicPr preferRelativeResize="0"/>
          <p:nvPr/>
        </p:nvPicPr>
        <p:blipFill rotWithShape="1">
          <a:blip r:embed="rId3">
            <a:alphaModFix/>
          </a:blip>
          <a:srcRect r="49879"/>
          <a:stretch/>
        </p:blipFill>
        <p:spPr>
          <a:xfrm>
            <a:off x="-667375" y="1557075"/>
            <a:ext cx="2742625" cy="5469425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27;p32"/>
          <p:cNvSpPr txBox="1">
            <a:spLocks noGrp="1"/>
          </p:cNvSpPr>
          <p:nvPr>
            <p:ph type="subTitle" idx="1"/>
          </p:nvPr>
        </p:nvSpPr>
        <p:spPr>
          <a:xfrm>
            <a:off x="1864235" y="2004778"/>
            <a:ext cx="6986688" cy="107849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s-ES" sz="1600" dirty="0" smtClean="0"/>
              <a:t>	</a:t>
            </a:r>
            <a:r>
              <a:rPr lang="es-ES" sz="1600" b="0" dirty="0" smtClean="0">
                <a:latin typeface="DM Sans" panose="020B0604020202020204" charset="0"/>
              </a:rPr>
              <a:t>El </a:t>
            </a:r>
            <a:r>
              <a:rPr lang="es-ES" sz="1600" b="0" dirty="0">
                <a:latin typeface="DM Sans" panose="020B0604020202020204" charset="0"/>
              </a:rPr>
              <a:t>objetivo ha sido diseñar un producto capaz de integrar soluciones transversales, ofreciendo respuestas específicas y adaptadas a las necesidades de cada uno de estos actores.</a:t>
            </a:r>
            <a:endParaRPr sz="1600" b="0" dirty="0">
              <a:latin typeface="DM Sans" panose="020B0604020202020204" charset="0"/>
            </a:endParaRPr>
          </a:p>
        </p:txBody>
      </p:sp>
      <p:sp>
        <p:nvSpPr>
          <p:cNvPr id="25" name="Google Shape;227;p32"/>
          <p:cNvSpPr txBox="1">
            <a:spLocks noGrp="1"/>
          </p:cNvSpPr>
          <p:nvPr>
            <p:ph type="subTitle" idx="1"/>
          </p:nvPr>
        </p:nvSpPr>
        <p:spPr>
          <a:xfrm>
            <a:off x="1864235" y="2991831"/>
            <a:ext cx="6986688" cy="107849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s-ES" sz="1600" b="0" dirty="0" smtClean="0">
                <a:latin typeface="DM Sans" panose="020B0604020202020204" charset="0"/>
              </a:rPr>
              <a:t>	Se </a:t>
            </a:r>
            <a:r>
              <a:rPr lang="es-ES" sz="1600" b="0" dirty="0">
                <a:latin typeface="DM Sans" panose="020B0604020202020204" charset="0"/>
              </a:rPr>
              <a:t>busca sentar las bases para un sistema de apoyo al diagnóstico con potencial de aplicación en la práctica clínica real.</a:t>
            </a:r>
            <a:endParaRPr sz="1600" b="0" dirty="0">
              <a:latin typeface="DM Sans" panose="020B0604020202020204" charset="0"/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7819" y="3822027"/>
            <a:ext cx="939520" cy="9395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6"/>
          <p:cNvSpPr txBox="1">
            <a:spLocks noGrp="1"/>
          </p:cNvSpPr>
          <p:nvPr>
            <p:ph type="title"/>
          </p:nvPr>
        </p:nvSpPr>
        <p:spPr>
          <a:xfrm>
            <a:off x="719999" y="445024"/>
            <a:ext cx="4578831" cy="141894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PRINCIPALES CAUSAS DE CEGUERA</a:t>
            </a:r>
            <a:endParaRPr dirty="0"/>
          </a:p>
        </p:txBody>
      </p:sp>
      <p:sp>
        <p:nvSpPr>
          <p:cNvPr id="265" name="Google Shape;265;p36"/>
          <p:cNvSpPr txBox="1">
            <a:spLocks noGrp="1"/>
          </p:cNvSpPr>
          <p:nvPr>
            <p:ph type="subTitle" idx="4"/>
          </p:nvPr>
        </p:nvSpPr>
        <p:spPr>
          <a:xfrm>
            <a:off x="2376900" y="1691280"/>
            <a:ext cx="4390200" cy="36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DMAE</a:t>
            </a:r>
            <a:endParaRPr dirty="0"/>
          </a:p>
        </p:txBody>
      </p:sp>
      <p:sp>
        <p:nvSpPr>
          <p:cNvPr id="266" name="Google Shape;266;p36"/>
          <p:cNvSpPr txBox="1">
            <a:spLocks noGrp="1"/>
          </p:cNvSpPr>
          <p:nvPr>
            <p:ph type="subTitle" idx="5"/>
          </p:nvPr>
        </p:nvSpPr>
        <p:spPr>
          <a:xfrm>
            <a:off x="2376900" y="2533766"/>
            <a:ext cx="4390200" cy="36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Retinopatía diabética</a:t>
            </a:r>
            <a:endParaRPr dirty="0"/>
          </a:p>
        </p:txBody>
      </p:sp>
      <p:sp>
        <p:nvSpPr>
          <p:cNvPr id="269" name="Google Shape;269;p36"/>
          <p:cNvSpPr txBox="1">
            <a:spLocks noGrp="1"/>
          </p:cNvSpPr>
          <p:nvPr>
            <p:ph type="subTitle" idx="3"/>
          </p:nvPr>
        </p:nvSpPr>
        <p:spPr>
          <a:xfrm>
            <a:off x="2376900" y="1950453"/>
            <a:ext cx="4390200" cy="64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s-ES" dirty="0"/>
              <a:t>Afecta a casi </a:t>
            </a:r>
            <a:r>
              <a:rPr lang="es-ES" b="1" dirty="0"/>
              <a:t>200 millones de personas</a:t>
            </a:r>
            <a:r>
              <a:rPr lang="es-ES" dirty="0"/>
              <a:t> en el mundo.</a:t>
            </a:r>
            <a:endParaRPr dirty="0"/>
          </a:p>
        </p:txBody>
      </p:sp>
      <p:sp>
        <p:nvSpPr>
          <p:cNvPr id="270" name="Google Shape;270;p36"/>
          <p:cNvSpPr txBox="1">
            <a:spLocks noGrp="1"/>
          </p:cNvSpPr>
          <p:nvPr>
            <p:ph type="subTitle" idx="6"/>
          </p:nvPr>
        </p:nvSpPr>
        <p:spPr>
          <a:xfrm>
            <a:off x="2376900" y="3344724"/>
            <a:ext cx="4390200" cy="36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Catarata</a:t>
            </a:r>
            <a:endParaRPr dirty="0"/>
          </a:p>
        </p:txBody>
      </p:sp>
      <p:pic>
        <p:nvPicPr>
          <p:cNvPr id="271" name="Google Shape;271;p36"/>
          <p:cNvPicPr preferRelativeResize="0"/>
          <p:nvPr/>
        </p:nvPicPr>
        <p:blipFill rotWithShape="1">
          <a:blip r:embed="rId3">
            <a:alphaModFix/>
          </a:blip>
          <a:srcRect l="49290"/>
          <a:stretch/>
        </p:blipFill>
        <p:spPr>
          <a:xfrm>
            <a:off x="6941175" y="799725"/>
            <a:ext cx="2202823" cy="4343775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270;p36"/>
          <p:cNvSpPr txBox="1">
            <a:spLocks noGrp="1"/>
          </p:cNvSpPr>
          <p:nvPr>
            <p:ph type="subTitle" idx="6"/>
          </p:nvPr>
        </p:nvSpPr>
        <p:spPr>
          <a:xfrm>
            <a:off x="2376900" y="4090396"/>
            <a:ext cx="4390200" cy="36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Miopía</a:t>
            </a:r>
            <a:endParaRPr dirty="0"/>
          </a:p>
        </p:txBody>
      </p:sp>
      <p:sp>
        <p:nvSpPr>
          <p:cNvPr id="13" name="Google Shape;269;p36"/>
          <p:cNvSpPr txBox="1">
            <a:spLocks noGrp="1"/>
          </p:cNvSpPr>
          <p:nvPr>
            <p:ph type="subTitle" idx="3"/>
          </p:nvPr>
        </p:nvSpPr>
        <p:spPr>
          <a:xfrm>
            <a:off x="2376900" y="2793457"/>
            <a:ext cx="4390200" cy="4234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GB" dirty="0"/>
              <a:t>Principal causa de </a:t>
            </a:r>
            <a:r>
              <a:rPr lang="en-GB" dirty="0" err="1"/>
              <a:t>pérdida</a:t>
            </a:r>
            <a:r>
              <a:rPr lang="en-GB" dirty="0"/>
              <a:t> visual </a:t>
            </a:r>
            <a:r>
              <a:rPr lang="en-GB" dirty="0" err="1"/>
              <a:t>en</a:t>
            </a:r>
            <a:r>
              <a:rPr lang="en-GB" dirty="0"/>
              <a:t> </a:t>
            </a:r>
            <a:r>
              <a:rPr lang="en-GB" dirty="0" err="1"/>
              <a:t>edad</a:t>
            </a:r>
            <a:r>
              <a:rPr lang="en-GB" dirty="0"/>
              <a:t> </a:t>
            </a:r>
            <a:r>
              <a:rPr lang="en-GB" dirty="0" err="1"/>
              <a:t>laboral</a:t>
            </a:r>
            <a:r>
              <a:rPr lang="en-GB" dirty="0"/>
              <a:t>.</a:t>
            </a:r>
            <a:endParaRPr dirty="0"/>
          </a:p>
        </p:txBody>
      </p:sp>
      <p:sp>
        <p:nvSpPr>
          <p:cNvPr id="15" name="Google Shape;269;p36"/>
          <p:cNvSpPr txBox="1">
            <a:spLocks noGrp="1"/>
          </p:cNvSpPr>
          <p:nvPr>
            <p:ph type="subTitle" idx="3"/>
          </p:nvPr>
        </p:nvSpPr>
        <p:spPr>
          <a:xfrm>
            <a:off x="2376900" y="3600524"/>
            <a:ext cx="4390200" cy="64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s-ES" b="1" dirty="0"/>
              <a:t>Primera causa de ceguera </a:t>
            </a:r>
            <a:r>
              <a:rPr lang="es-ES" b="1" dirty="0" smtClean="0"/>
              <a:t>evitable</a:t>
            </a:r>
            <a:r>
              <a:rPr lang="es-ES" dirty="0" smtClean="0"/>
              <a:t> </a:t>
            </a:r>
            <a:r>
              <a:rPr lang="es-ES" dirty="0"/>
              <a:t>a nivel global.</a:t>
            </a:r>
            <a:endParaRPr dirty="0"/>
          </a:p>
        </p:txBody>
      </p:sp>
      <p:sp>
        <p:nvSpPr>
          <p:cNvPr id="16" name="Google Shape;269;p36"/>
          <p:cNvSpPr txBox="1">
            <a:spLocks noGrp="1"/>
          </p:cNvSpPr>
          <p:nvPr>
            <p:ph type="subTitle" idx="3"/>
          </p:nvPr>
        </p:nvSpPr>
        <p:spPr>
          <a:xfrm>
            <a:off x="1522398" y="4299546"/>
            <a:ext cx="5244702" cy="64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s-ES" dirty="0"/>
              <a:t>En 2050, se estima que el </a:t>
            </a:r>
            <a:r>
              <a:rPr lang="es-ES" b="1" dirty="0"/>
              <a:t>50 % de la población mundial</a:t>
            </a:r>
            <a:r>
              <a:rPr lang="es-ES" dirty="0"/>
              <a:t> será miope.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10086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LA RELEVANCIA DE LA OFTALMOLOGÍA</a:t>
            </a:r>
            <a:endParaRPr dirty="0"/>
          </a:p>
        </p:txBody>
      </p:sp>
      <p:sp>
        <p:nvSpPr>
          <p:cNvPr id="216" name="Google Shape;216;p31"/>
          <p:cNvSpPr txBox="1">
            <a:spLocks noGrp="1"/>
          </p:cNvSpPr>
          <p:nvPr>
            <p:ph type="body" idx="4294967295"/>
          </p:nvPr>
        </p:nvSpPr>
        <p:spPr>
          <a:xfrm>
            <a:off x="532431" y="2345068"/>
            <a:ext cx="7704000" cy="188961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2400" indent="0">
              <a:buNone/>
            </a:pPr>
            <a:r>
              <a:rPr lang="es-ES" sz="1600" dirty="0"/>
              <a:t>La oftalmología desempeña un papel fundamental en la detección temprana de enfermedades que, en sus fases iniciales, suelen ser silenciosas y difíciles de identificar, </a:t>
            </a:r>
            <a:r>
              <a:rPr lang="es-ES" sz="1600" dirty="0" smtClean="0"/>
              <a:t>como </a:t>
            </a:r>
            <a:r>
              <a:rPr lang="es-ES" sz="1600" dirty="0"/>
              <a:t>la retinopatía diabética</a:t>
            </a:r>
            <a:r>
              <a:rPr lang="es-ES" sz="1600" dirty="0" smtClean="0"/>
              <a:t>.</a:t>
            </a:r>
          </a:p>
          <a:p>
            <a:pPr marL="152400" indent="0">
              <a:buNone/>
            </a:pPr>
            <a:endParaRPr lang="es-ES" sz="1600" dirty="0"/>
          </a:p>
          <a:p>
            <a:pPr marL="152400" indent="0">
              <a:buNone/>
            </a:pPr>
            <a:r>
              <a:rPr lang="es-ES" sz="1600" dirty="0"/>
              <a:t>Un diagnóstico precoz no solo permite prevenir la pérdida irreversible de visión, sino que también reduce el impacto socioeconómico asociado y mejora de manera significativa la calidad de vida de los pacientes.</a:t>
            </a:r>
          </a:p>
        </p:txBody>
      </p:sp>
      <p:sp>
        <p:nvSpPr>
          <p:cNvPr id="7" name="Google Shape;215;p31"/>
          <p:cNvSpPr txBox="1">
            <a:spLocks/>
          </p:cNvSpPr>
          <p:nvPr/>
        </p:nvSpPr>
        <p:spPr>
          <a:xfrm>
            <a:off x="720000" y="1336431"/>
            <a:ext cx="7704000" cy="5627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 ExtraBold"/>
              <a:buNone/>
              <a:defRPr sz="3000" b="0" i="0" u="none" strike="noStrike" cap="none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ra ExtraBold"/>
              <a:buNone/>
              <a:defRPr sz="3500" b="0" i="0" u="none" strike="noStrike" cap="none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ra ExtraBold"/>
              <a:buNone/>
              <a:defRPr sz="3500" b="0" i="0" u="none" strike="noStrike" cap="none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ra ExtraBold"/>
              <a:buNone/>
              <a:defRPr sz="3500" b="0" i="0" u="none" strike="noStrike" cap="none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ra ExtraBold"/>
              <a:buNone/>
              <a:defRPr sz="3500" b="0" i="0" u="none" strike="noStrike" cap="none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ra ExtraBold"/>
              <a:buNone/>
              <a:defRPr sz="3500" b="0" i="0" u="none" strike="noStrike" cap="none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ra ExtraBold"/>
              <a:buNone/>
              <a:defRPr sz="3500" b="0" i="0" u="none" strike="noStrike" cap="none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ra ExtraBold"/>
              <a:buNone/>
              <a:defRPr sz="3500" b="0" i="0" u="none" strike="noStrike" cap="none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ra ExtraBold"/>
              <a:buNone/>
              <a:defRPr sz="3500" b="0" i="0" u="none" strike="noStrike" cap="none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9pPr>
          </a:lstStyle>
          <a:p>
            <a:r>
              <a:rPr lang="en-GB" sz="2400" dirty="0" smtClean="0"/>
              <a:t>EN LA DETECCIÓN TEMPRANA</a:t>
            </a:r>
            <a:endParaRPr lang="en-GB" sz="2400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2606" y="502575"/>
            <a:ext cx="1173825" cy="11738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Google Shape;276;p37"/>
          <p:cNvPicPr preferRelativeResize="0"/>
          <p:nvPr/>
        </p:nvPicPr>
        <p:blipFill rotWithShape="1">
          <a:blip r:embed="rId3">
            <a:alphaModFix/>
          </a:blip>
          <a:srcRect r="49879"/>
          <a:stretch/>
        </p:blipFill>
        <p:spPr>
          <a:xfrm flipH="1">
            <a:off x="-13803" y="1339161"/>
            <a:ext cx="1914598" cy="3818141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3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ESTRATEGIA DEL PROYECTO</a:t>
            </a:r>
            <a:endParaRPr dirty="0"/>
          </a:p>
        </p:txBody>
      </p:sp>
      <p:sp>
        <p:nvSpPr>
          <p:cNvPr id="282" name="Google Shape;282;p37"/>
          <p:cNvSpPr txBox="1">
            <a:spLocks noGrp="1"/>
          </p:cNvSpPr>
          <p:nvPr>
            <p:ph type="subTitle" idx="1"/>
          </p:nvPr>
        </p:nvSpPr>
        <p:spPr>
          <a:xfrm>
            <a:off x="2286175" y="1368099"/>
            <a:ext cx="2967000" cy="41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1. Descubrir</a:t>
            </a:r>
            <a:endParaRPr dirty="0"/>
          </a:p>
        </p:txBody>
      </p:sp>
      <p:sp>
        <p:nvSpPr>
          <p:cNvPr id="283" name="Google Shape;283;p37"/>
          <p:cNvSpPr txBox="1">
            <a:spLocks noGrp="1"/>
          </p:cNvSpPr>
          <p:nvPr>
            <p:ph type="subTitle" idx="6"/>
          </p:nvPr>
        </p:nvSpPr>
        <p:spPr>
          <a:xfrm>
            <a:off x="2286175" y="3030552"/>
            <a:ext cx="2967000" cy="41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3. Desarrollar</a:t>
            </a:r>
            <a:endParaRPr dirty="0"/>
          </a:p>
        </p:txBody>
      </p:sp>
      <p:sp>
        <p:nvSpPr>
          <p:cNvPr id="284" name="Google Shape;284;p37"/>
          <p:cNvSpPr txBox="1">
            <a:spLocks noGrp="1"/>
          </p:cNvSpPr>
          <p:nvPr>
            <p:ph type="subTitle" idx="7"/>
          </p:nvPr>
        </p:nvSpPr>
        <p:spPr>
          <a:xfrm>
            <a:off x="5457000" y="1368099"/>
            <a:ext cx="2967000" cy="41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2. Definir</a:t>
            </a:r>
            <a:endParaRPr dirty="0"/>
          </a:p>
        </p:txBody>
      </p:sp>
      <p:sp>
        <p:nvSpPr>
          <p:cNvPr id="285" name="Google Shape;285;p37"/>
          <p:cNvSpPr txBox="1">
            <a:spLocks noGrp="1"/>
          </p:cNvSpPr>
          <p:nvPr>
            <p:ph type="subTitle" idx="8"/>
          </p:nvPr>
        </p:nvSpPr>
        <p:spPr>
          <a:xfrm>
            <a:off x="5457000" y="3030552"/>
            <a:ext cx="2967000" cy="41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4. Entregar</a:t>
            </a:r>
            <a:endParaRPr dirty="0"/>
          </a:p>
        </p:txBody>
      </p:sp>
      <p:sp>
        <p:nvSpPr>
          <p:cNvPr id="3" name="Rectangle 2"/>
          <p:cNvSpPr>
            <a:spLocks noGrp="1" noChangeArrowheads="1"/>
          </p:cNvSpPr>
          <p:nvPr>
            <p:ph type="subTitle" idx="2"/>
          </p:nvPr>
        </p:nvSpPr>
        <p:spPr bwMode="auto">
          <a:xfrm>
            <a:off x="2285999" y="1673178"/>
            <a:ext cx="2967175" cy="1169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DM Sans" panose="020B0604020202020204" charset="0"/>
              </a:rPr>
              <a:t>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DM Sans" panose="020B0604020202020204" charset="0"/>
              </a:rPr>
              <a:t>Comprensión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DM Sans" panose="020B0604020202020204" charset="0"/>
              </a:rPr>
              <a:t> 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DM Sans" panose="020B0604020202020204" charset="0"/>
              </a:rPr>
              <a:t>del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DM Sans" panose="020B0604020202020204" charset="0"/>
              </a:rPr>
              <a:t>problema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DM Sans" panose="020B0604020202020204" charset="0"/>
              </a:rPr>
              <a:t> 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DM Sans" panose="020B0604020202020204" charset="0"/>
              </a:rPr>
              <a:t> 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DM Sans" panose="020B0604020202020204" charset="0"/>
              </a:rPr>
              <a:t>clínico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DM Sans" panose="020B0604020202020204" charset="0"/>
              </a:rPr>
              <a:t>.</a:t>
            </a: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DM Sans" panose="020B0604020202020204" charset="0"/>
              </a:rPr>
              <a:t>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DM Sans" panose="020B0604020202020204" charset="0"/>
              </a:rPr>
              <a:t>Investigación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DM Sans" panose="020B0604020202020204" charset="0"/>
              </a:rPr>
              <a:t> 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DM Sans" panose="020B0604020202020204" charset="0"/>
              </a:rPr>
              <a:t>de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DM Sans" panose="020B0604020202020204" charset="0"/>
              </a:rPr>
              <a:t>enfermedades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DM Sans" panose="020B0604020202020204" charset="0"/>
              </a:rPr>
              <a:t> 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DM Sans" panose="020B0604020202020204" charset="0"/>
              </a:rPr>
              <a:t>y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DM Sans" panose="020B0604020202020204" charset="0"/>
              </a:rPr>
              <a:t>f</a:t>
            </a:r>
            <a:r>
              <a:rPr lang="en-US" altLang="en-US" sz="1400" dirty="0" err="1" smtClean="0">
                <a:solidFill>
                  <a:schemeClr val="tx1"/>
                </a:solidFill>
                <a:latin typeface="DM Sans" panose="020B0604020202020204" charset="0"/>
              </a:rPr>
              <a:t>actores</a:t>
            </a:r>
            <a:r>
              <a:rPr lang="en-US" altLang="en-US" sz="1400" dirty="0" smtClean="0">
                <a:solidFill>
                  <a:schemeClr val="tx1"/>
                </a:solidFill>
                <a:latin typeface="DM Sans" panose="020B0604020202020204" charset="0"/>
              </a:rPr>
              <a:t> </a:t>
            </a:r>
            <a:r>
              <a:rPr lang="en-US" altLang="en-US" sz="1400" dirty="0" err="1">
                <a:solidFill>
                  <a:schemeClr val="tx1"/>
                </a:solidFill>
                <a:latin typeface="DM Sans" panose="020B0604020202020204" charset="0"/>
              </a:rPr>
              <a:t>implicados</a:t>
            </a:r>
            <a:r>
              <a:rPr lang="en-US" altLang="en-US" sz="1400" dirty="0">
                <a:solidFill>
                  <a:schemeClr val="tx1"/>
                </a:solidFill>
                <a:latin typeface="DM Sans" panose="020B0604020202020204" charset="0"/>
              </a:rPr>
              <a:t>.</a:t>
            </a:r>
            <a:endParaRPr kumimoji="0" lang="en-US" alt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DM Sans" panose="020B060402020202020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DM Sans" panose="020B0604020202020204" charset="0"/>
              </a:rPr>
              <a:t>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DM Sans" panose="020B0604020202020204" charset="0"/>
              </a:rPr>
              <a:t>Recolección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DM Sans" panose="020B0604020202020204" charset="0"/>
              </a:rPr>
              <a:t> 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DM Sans" panose="020B0604020202020204" charset="0"/>
              </a:rPr>
              <a:t>de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DM Sans" panose="020B0604020202020204" charset="0"/>
              </a:rPr>
              <a:t>datos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DM Sans" panose="020B0604020202020204" charset="0"/>
              </a:rPr>
              <a:t>.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subTitle" idx="3"/>
          </p:nvPr>
        </p:nvSpPr>
        <p:spPr bwMode="auto">
          <a:xfrm>
            <a:off x="5456238" y="1681702"/>
            <a:ext cx="2967762" cy="1169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DM Sans" panose="020B0604020202020204" charset="0"/>
              </a:rPr>
              <a:t>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DM Sans" panose="020B0604020202020204" charset="0"/>
              </a:rPr>
              <a:t>Identificación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DM Sans" panose="020B0604020202020204" charset="0"/>
              </a:rPr>
              <a:t> 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DM Sans" panose="020B0604020202020204" charset="0"/>
              </a:rPr>
              <a:t>de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DM Sans" panose="020B0604020202020204" charset="0"/>
              </a:rPr>
              <a:t>problemas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DM Sans" panose="020B0604020202020204" charset="0"/>
              </a:rPr>
              <a:t>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DM Sans" panose="020B0604020202020204" charset="0"/>
              </a:rPr>
              <a:t>abordables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DM Sans" panose="020B060402020202020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DM Sans" panose="020B0604020202020204" charset="0"/>
              </a:rPr>
              <a:t>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DM Sans" panose="020B0604020202020204" charset="0"/>
              </a:rPr>
              <a:t>Priorización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DM Sans" panose="020B0604020202020204" charset="0"/>
              </a:rPr>
              <a:t> 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DM Sans" panose="020B0604020202020204" charset="0"/>
              </a:rPr>
              <a:t>de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DM Sans" panose="020B0604020202020204" charset="0"/>
              </a:rPr>
              <a:t>casos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DM Sans" panose="020B0604020202020204" charset="0"/>
              </a:rPr>
              <a:t> de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DM Sans" panose="020B0604020202020204" charset="0"/>
              </a:rPr>
              <a:t>uso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DM Sans" panose="020B060402020202020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DM Sans" panose="020B0604020202020204" charset="0"/>
              </a:rPr>
              <a:t>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DM Sans" panose="020B0604020202020204" charset="0"/>
              </a:rPr>
              <a:t>Alineación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DM Sans" panose="020B0604020202020204" charset="0"/>
              </a:rPr>
              <a:t> 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DM Sans" panose="020B0604020202020204" charset="0"/>
              </a:rPr>
              <a:t>de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DM Sans" panose="020B0604020202020204" charset="0"/>
              </a:rPr>
              <a:t>requisitos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DM Sans" panose="020B0604020202020204" charset="0"/>
              </a:rPr>
              <a:t>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DM Sans" panose="020B0604020202020204" charset="0"/>
              </a:rPr>
              <a:t>técnicos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DM Sans" panose="020B0604020202020204" charset="0"/>
              </a:rPr>
              <a:t> y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DM Sans" panose="020B0604020202020204" charset="0"/>
              </a:rPr>
              <a:t>clínicos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DM Sans" panose="020B0604020202020204" charset="0"/>
              </a:rPr>
              <a:t>.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ubTitle" idx="4"/>
          </p:nvPr>
        </p:nvSpPr>
        <p:spPr bwMode="auto">
          <a:xfrm>
            <a:off x="2285999" y="3373302"/>
            <a:ext cx="2967175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DM Sans" panose="020B0604020202020204" charset="0"/>
              </a:rPr>
              <a:t>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DM Sans" panose="020B0604020202020204" charset="0"/>
              </a:rPr>
              <a:t>Prototipado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DM Sans" panose="020B0604020202020204" charset="0"/>
              </a:rPr>
              <a:t> 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DM Sans" panose="020B0604020202020204" charset="0"/>
              </a:rPr>
              <a:t>(EDA,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DM Sans" panose="020B0604020202020204" charset="0"/>
              </a:rPr>
              <a:t>preprocesado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DM Sans" panose="020B0604020202020204" charset="0"/>
              </a:rPr>
              <a:t>,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DM Sans" panose="020B0604020202020204" charset="0"/>
              </a:rPr>
              <a:t>arquitectura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DM Sans" panose="020B0604020202020204" charset="0"/>
              </a:rPr>
              <a:t>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DM Sans" panose="020B0604020202020204" charset="0"/>
              </a:rPr>
              <a:t>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DM Sans" panose="020B0604020202020204" charset="0"/>
              </a:rPr>
              <a:t>Entrenamiento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DM Sans" panose="020B0604020202020204" charset="0"/>
              </a:rPr>
              <a:t> 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DM Sans" panose="020B0604020202020204" charset="0"/>
              </a:rPr>
              <a:t>y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DM Sans" panose="020B0604020202020204" charset="0"/>
              </a:rPr>
              <a:t>optimización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DM Sans" panose="020B0604020202020204" charset="0"/>
              </a:rPr>
              <a:t> del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DM Sans" panose="020B0604020202020204" charset="0"/>
              </a:rPr>
              <a:t>modelo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DM Sans" panose="020B0604020202020204" charset="0"/>
              </a:rPr>
              <a:t>.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ubTitle" idx="5"/>
          </p:nvPr>
        </p:nvSpPr>
        <p:spPr bwMode="auto">
          <a:xfrm>
            <a:off x="5456238" y="3373302"/>
            <a:ext cx="2967762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DM Sans" panose="020B0604020202020204" charset="0"/>
              </a:rPr>
              <a:t> MVP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DM Sans" panose="020B0604020202020204" charset="0"/>
              </a:rPr>
              <a:t>desplegado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DM Sans" panose="020B0604020202020204" charset="0"/>
              </a:rPr>
              <a:t>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DM Sans" panose="020B0604020202020204" charset="0"/>
              </a:rPr>
              <a:t>en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DM Sans" panose="020B0604020202020204" charset="0"/>
              </a:rPr>
              <a:t>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DM Sans" panose="020B0604020202020204" charset="0"/>
              </a:rPr>
              <a:t>entorno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DM Sans" panose="020B0604020202020204" charset="0"/>
              </a:rPr>
              <a:t> real.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DM Sans" panose="020B0604020202020204" charset="0"/>
              </a:rPr>
              <a:t>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DM Sans" panose="020B0604020202020204" charset="0"/>
              </a:rPr>
              <a:t>Pruebas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DM Sans" panose="020B0604020202020204" charset="0"/>
              </a:rPr>
              <a:t>,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DM Sans" panose="020B0604020202020204" charset="0"/>
              </a:rPr>
              <a:t>validaciones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DM Sans" panose="020B0604020202020204" charset="0"/>
              </a:rPr>
              <a:t> y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DM Sans" panose="020B0604020202020204" charset="0"/>
              </a:rPr>
              <a:t>mejoras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DM Sans" panose="020B0604020202020204" charset="0"/>
              </a:rPr>
              <a:t>.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0119" y="167420"/>
            <a:ext cx="1127910" cy="11279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Google Shape;259;p35"/>
          <p:cNvPicPr preferRelativeResize="0"/>
          <p:nvPr/>
        </p:nvPicPr>
        <p:blipFill rotWithShape="1">
          <a:blip r:embed="rId3">
            <a:alphaModFix/>
          </a:blip>
          <a:srcRect r="49879"/>
          <a:stretch/>
        </p:blipFill>
        <p:spPr>
          <a:xfrm>
            <a:off x="0" y="1966648"/>
            <a:ext cx="1593027" cy="31768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259;p35"/>
          <p:cNvPicPr preferRelativeResize="0"/>
          <p:nvPr/>
        </p:nvPicPr>
        <p:blipFill rotWithShape="1">
          <a:blip r:embed="rId3">
            <a:alphaModFix/>
          </a:blip>
          <a:srcRect r="49879"/>
          <a:stretch/>
        </p:blipFill>
        <p:spPr>
          <a:xfrm rot="10800000">
            <a:off x="7550973" y="3555074"/>
            <a:ext cx="1593027" cy="31768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1653" y="156825"/>
            <a:ext cx="6220693" cy="4829849"/>
          </a:xfrm>
          <a:prstGeom prst="rect">
            <a:avLst/>
          </a:prstGeom>
        </p:spPr>
      </p:pic>
      <p:sp>
        <p:nvSpPr>
          <p:cNvPr id="255" name="Google Shape;255;p35"/>
          <p:cNvSpPr txBox="1">
            <a:spLocks noGrp="1"/>
          </p:cNvSpPr>
          <p:nvPr>
            <p:ph type="title"/>
          </p:nvPr>
        </p:nvSpPr>
        <p:spPr>
          <a:xfrm>
            <a:off x="137307" y="116385"/>
            <a:ext cx="2648691" cy="94535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PIPELINE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18874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9"/>
          <p:cNvSpPr txBox="1">
            <a:spLocks noGrp="1"/>
          </p:cNvSpPr>
          <p:nvPr>
            <p:ph type="title"/>
          </p:nvPr>
        </p:nvSpPr>
        <p:spPr>
          <a:xfrm>
            <a:off x="996612" y="4242678"/>
            <a:ext cx="3211200" cy="72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 smtClean="0"/>
              <a:t>6,7GB</a:t>
            </a:r>
            <a:endParaRPr sz="3200" dirty="0"/>
          </a:p>
        </p:txBody>
      </p:sp>
      <p:sp>
        <p:nvSpPr>
          <p:cNvPr id="310" name="Google Shape;310;p39"/>
          <p:cNvSpPr txBox="1">
            <a:spLocks noGrp="1"/>
          </p:cNvSpPr>
          <p:nvPr>
            <p:ph type="title" idx="2"/>
          </p:nvPr>
        </p:nvSpPr>
        <p:spPr>
          <a:xfrm>
            <a:off x="996601" y="2372700"/>
            <a:ext cx="4189773" cy="72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7</a:t>
            </a:r>
            <a:r>
              <a:rPr lang="en" sz="3200" dirty="0" smtClean="0"/>
              <a:t>.000 Imágenes</a:t>
            </a:r>
            <a:endParaRPr sz="3200" dirty="0"/>
          </a:p>
        </p:txBody>
      </p:sp>
      <p:sp>
        <p:nvSpPr>
          <p:cNvPr id="311" name="Google Shape;311;p39"/>
          <p:cNvSpPr txBox="1">
            <a:spLocks noGrp="1"/>
          </p:cNvSpPr>
          <p:nvPr>
            <p:ph type="title" idx="4"/>
          </p:nvPr>
        </p:nvSpPr>
        <p:spPr>
          <a:xfrm>
            <a:off x="996612" y="535000"/>
            <a:ext cx="3211200" cy="72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ODIR-5K</a:t>
            </a:r>
            <a:endParaRPr dirty="0"/>
          </a:p>
        </p:txBody>
      </p:sp>
      <p:pic>
        <p:nvPicPr>
          <p:cNvPr id="315" name="Google Shape;315;p39"/>
          <p:cNvPicPr preferRelativeResize="0"/>
          <p:nvPr/>
        </p:nvPicPr>
        <p:blipFill rotWithShape="1">
          <a:blip r:embed="rId3">
            <a:alphaModFix/>
          </a:blip>
          <a:srcRect r="34967" b="42035"/>
          <a:stretch/>
        </p:blipFill>
        <p:spPr>
          <a:xfrm>
            <a:off x="6831221" y="3092700"/>
            <a:ext cx="2317649" cy="2065623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310;p39"/>
          <p:cNvSpPr txBox="1">
            <a:spLocks/>
          </p:cNvSpPr>
          <p:nvPr/>
        </p:nvSpPr>
        <p:spPr>
          <a:xfrm>
            <a:off x="992042" y="3594976"/>
            <a:ext cx="5291063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ora ExtraBold"/>
              <a:buNone/>
              <a:defRPr sz="3600" b="0" i="0" u="none" strike="noStrike" cap="none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ora ExtraBold"/>
              <a:buNone/>
              <a:defRPr sz="6000" b="0" i="0" u="none" strike="noStrike" cap="none">
                <a:solidFill>
                  <a:schemeClr val="lt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ora ExtraBold"/>
              <a:buNone/>
              <a:defRPr sz="6000" b="0" i="0" u="none" strike="noStrike" cap="none">
                <a:solidFill>
                  <a:schemeClr val="lt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ora ExtraBold"/>
              <a:buNone/>
              <a:defRPr sz="6000" b="0" i="0" u="none" strike="noStrike" cap="none">
                <a:solidFill>
                  <a:schemeClr val="lt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ora ExtraBold"/>
              <a:buNone/>
              <a:defRPr sz="6000" b="0" i="0" u="none" strike="noStrike" cap="none">
                <a:solidFill>
                  <a:schemeClr val="lt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ora ExtraBold"/>
              <a:buNone/>
              <a:defRPr sz="6000" b="0" i="0" u="none" strike="noStrike" cap="none">
                <a:solidFill>
                  <a:schemeClr val="lt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ora ExtraBold"/>
              <a:buNone/>
              <a:defRPr sz="6000" b="0" i="0" u="none" strike="noStrike" cap="none">
                <a:solidFill>
                  <a:schemeClr val="lt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ora ExtraBold"/>
              <a:buNone/>
              <a:defRPr sz="6000" b="0" i="0" u="none" strike="noStrike" cap="none">
                <a:solidFill>
                  <a:schemeClr val="lt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ora ExtraBold"/>
              <a:buNone/>
              <a:defRPr sz="6000" b="0" i="0" u="none" strike="noStrike" cap="none">
                <a:solidFill>
                  <a:schemeClr val="lt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9pPr>
          </a:lstStyle>
          <a:p>
            <a:r>
              <a:rPr lang="en" sz="3200" dirty="0" smtClean="0"/>
              <a:t>8 Clases</a:t>
            </a:r>
            <a:endParaRPr lang="en" sz="3200" dirty="0"/>
          </a:p>
        </p:txBody>
      </p:sp>
      <p:sp>
        <p:nvSpPr>
          <p:cNvPr id="4" name="Subtítulo 3"/>
          <p:cNvSpPr>
            <a:spLocks noGrp="1"/>
          </p:cNvSpPr>
          <p:nvPr>
            <p:ph type="subTitle" idx="5"/>
          </p:nvPr>
        </p:nvSpPr>
        <p:spPr>
          <a:xfrm>
            <a:off x="535260" y="1255051"/>
            <a:ext cx="4783872" cy="1050345"/>
          </a:xfrm>
        </p:spPr>
        <p:txBody>
          <a:bodyPr/>
          <a:lstStyle/>
          <a:p>
            <a:r>
              <a:rPr lang="es-ES" dirty="0" smtClean="0"/>
              <a:t>	Fuente de datos de </a:t>
            </a:r>
            <a:r>
              <a:rPr lang="es-ES" dirty="0" err="1" smtClean="0"/>
              <a:t>Kaggle</a:t>
            </a:r>
            <a:endParaRPr lang="es-ES" dirty="0" smtClean="0"/>
          </a:p>
          <a:p>
            <a:r>
              <a:rPr lang="es-ES" dirty="0" smtClean="0"/>
              <a:t>	Incluye DMAE, </a:t>
            </a:r>
            <a:r>
              <a:rPr lang="es-ES" dirty="0"/>
              <a:t>RD, Catarata, </a:t>
            </a:r>
            <a:r>
              <a:rPr lang="es-ES" dirty="0" smtClean="0"/>
              <a:t>Miopía </a:t>
            </a:r>
            <a:r>
              <a:rPr lang="es-ES" dirty="0"/>
              <a:t>como </a:t>
            </a:r>
            <a:r>
              <a:rPr lang="es-ES" dirty="0" smtClean="0"/>
              <a:t>clases explícitas.</a:t>
            </a:r>
          </a:p>
          <a:p>
            <a:r>
              <a:rPr lang="es-ES" dirty="0"/>
              <a:t>	</a:t>
            </a:r>
            <a:r>
              <a:rPr lang="es-ES" dirty="0" smtClean="0"/>
              <a:t>Metadatos disponibles.</a:t>
            </a:r>
            <a:endParaRPr lang="en-GB" dirty="0"/>
          </a:p>
        </p:txBody>
      </p:sp>
      <p:pic>
        <p:nvPicPr>
          <p:cNvPr id="11" name="Marcador de posición de imagen 10"/>
          <p:cNvPicPr>
            <a:picLocks noGrp="1" noChangeAspect="1"/>
          </p:cNvPicPr>
          <p:nvPr>
            <p:ph type="pic" idx="7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r="16667"/>
          <a:stretch>
            <a:fillRect/>
          </a:stretch>
        </p:blipFill>
        <p:spPr>
          <a:xfrm>
            <a:off x="4545624" y="2684940"/>
            <a:ext cx="2469600" cy="2470500"/>
          </a:xfrm>
        </p:spPr>
      </p:pic>
      <p:pic>
        <p:nvPicPr>
          <p:cNvPr id="15" name="Marcador de posición de imagen 14"/>
          <p:cNvPicPr>
            <a:picLocks noGrp="1" noChangeAspect="1"/>
          </p:cNvPicPr>
          <p:nvPr>
            <p:ph type="pic" idx="6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r="16667"/>
          <a:stretch>
            <a:fillRect/>
          </a:stretch>
        </p:blipFill>
        <p:spPr/>
      </p:pic>
      <p:sp>
        <p:nvSpPr>
          <p:cNvPr id="10" name="Google Shape;310;p39"/>
          <p:cNvSpPr txBox="1">
            <a:spLocks/>
          </p:cNvSpPr>
          <p:nvPr/>
        </p:nvSpPr>
        <p:spPr>
          <a:xfrm>
            <a:off x="996601" y="2993356"/>
            <a:ext cx="4189773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ora ExtraBold"/>
              <a:buNone/>
              <a:defRPr sz="3600" b="0" i="0" u="none" strike="noStrike" cap="none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ora ExtraBold"/>
              <a:buNone/>
              <a:defRPr sz="6000" b="0" i="0" u="none" strike="noStrike" cap="none">
                <a:solidFill>
                  <a:schemeClr val="lt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ora ExtraBold"/>
              <a:buNone/>
              <a:defRPr sz="6000" b="0" i="0" u="none" strike="noStrike" cap="none">
                <a:solidFill>
                  <a:schemeClr val="lt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ora ExtraBold"/>
              <a:buNone/>
              <a:defRPr sz="6000" b="0" i="0" u="none" strike="noStrike" cap="none">
                <a:solidFill>
                  <a:schemeClr val="lt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ora ExtraBold"/>
              <a:buNone/>
              <a:defRPr sz="6000" b="0" i="0" u="none" strike="noStrike" cap="none">
                <a:solidFill>
                  <a:schemeClr val="lt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ora ExtraBold"/>
              <a:buNone/>
              <a:defRPr sz="6000" b="0" i="0" u="none" strike="noStrike" cap="none">
                <a:solidFill>
                  <a:schemeClr val="lt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ora ExtraBold"/>
              <a:buNone/>
              <a:defRPr sz="6000" b="0" i="0" u="none" strike="noStrike" cap="none">
                <a:solidFill>
                  <a:schemeClr val="lt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ora ExtraBold"/>
              <a:buNone/>
              <a:defRPr sz="6000" b="0" i="0" u="none" strike="noStrike" cap="none">
                <a:solidFill>
                  <a:schemeClr val="lt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ora ExtraBold"/>
              <a:buNone/>
              <a:defRPr sz="6000" b="0" i="0" u="none" strike="noStrike" cap="none">
                <a:solidFill>
                  <a:schemeClr val="lt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9pPr>
          </a:lstStyle>
          <a:p>
            <a:r>
              <a:rPr lang="en-GB" sz="3200" dirty="0" smtClean="0"/>
              <a:t>3.500 </a:t>
            </a:r>
            <a:r>
              <a:rPr lang="en-GB" sz="3200" dirty="0" err="1" smtClean="0"/>
              <a:t>Pacientes</a:t>
            </a:r>
            <a:endParaRPr lang="en-GB" sz="3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5"/>
          <p:cNvSpPr txBox="1">
            <a:spLocks noGrp="1"/>
          </p:cNvSpPr>
          <p:nvPr>
            <p:ph type="subTitle" idx="4"/>
          </p:nvPr>
        </p:nvSpPr>
        <p:spPr>
          <a:xfrm>
            <a:off x="5951724" y="1220279"/>
            <a:ext cx="2994623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PREPROCESAMIENTO</a:t>
            </a:r>
            <a:endParaRPr dirty="0"/>
          </a:p>
        </p:txBody>
      </p:sp>
      <p:sp>
        <p:nvSpPr>
          <p:cNvPr id="255" name="Google Shape;255;p3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EDA Y PREPROCESAMIENTO</a:t>
            </a:r>
            <a:endParaRPr dirty="0"/>
          </a:p>
        </p:txBody>
      </p:sp>
      <p:sp>
        <p:nvSpPr>
          <p:cNvPr id="258" name="Google Shape;258;p35"/>
          <p:cNvSpPr txBox="1">
            <a:spLocks noGrp="1"/>
          </p:cNvSpPr>
          <p:nvPr>
            <p:ph type="subTitle" idx="3"/>
          </p:nvPr>
        </p:nvSpPr>
        <p:spPr>
          <a:xfrm>
            <a:off x="2267398" y="1377577"/>
            <a:ext cx="2505600" cy="39606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EDA</a:t>
            </a:r>
            <a:endParaRPr dirty="0"/>
          </a:p>
        </p:txBody>
      </p:sp>
      <p:pic>
        <p:nvPicPr>
          <p:cNvPr id="259" name="Google Shape;259;p35"/>
          <p:cNvPicPr preferRelativeResize="0"/>
          <p:nvPr/>
        </p:nvPicPr>
        <p:blipFill rotWithShape="1">
          <a:blip r:embed="rId3">
            <a:alphaModFix/>
          </a:blip>
          <a:srcRect r="49879"/>
          <a:stretch/>
        </p:blipFill>
        <p:spPr>
          <a:xfrm>
            <a:off x="0" y="1966650"/>
            <a:ext cx="1593027" cy="3176852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>
            <a:spLocks noGrp="1" noChangeArrowheads="1"/>
          </p:cNvSpPr>
          <p:nvPr>
            <p:ph type="subTitle" idx="2"/>
          </p:nvPr>
        </p:nvSpPr>
        <p:spPr bwMode="auto">
          <a:xfrm>
            <a:off x="1812719" y="1772295"/>
            <a:ext cx="2295295" cy="3046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s-ES" dirty="0" smtClean="0"/>
              <a:t> Verificación </a:t>
            </a:r>
            <a:r>
              <a:rPr lang="es-ES" dirty="0"/>
              <a:t>de </a:t>
            </a:r>
            <a:r>
              <a:rPr lang="es-ES" dirty="0" smtClean="0"/>
              <a:t>tipos, nulos/</a:t>
            </a:r>
            <a:r>
              <a:rPr lang="es-ES" dirty="0" err="1" smtClean="0"/>
              <a:t>NaNs</a:t>
            </a:r>
            <a:r>
              <a:rPr lang="es-ES" dirty="0" smtClean="0"/>
              <a:t>, duplicados y consistencia entre columnas.</a:t>
            </a:r>
            <a:endParaRPr lang="es-ES" dirty="0" smtClean="0"/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endParaRPr lang="es-ES" dirty="0" smtClean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DM Sans" panose="020B0604020202020204" charset="0"/>
              </a:rPr>
              <a:t> 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DM Sans" panose="020B0604020202020204" charset="0"/>
              </a:rPr>
              <a:t>Revisión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DM Sans" panose="020B0604020202020204" charset="0"/>
              </a:rPr>
              <a:t> 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DM Sans" panose="020B0604020202020204" charset="0"/>
              </a:rPr>
              <a:t>de </a:t>
            </a:r>
            <a:r>
              <a:rPr kumimoji="0" lang="en-US" altLang="en-US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DM Sans" panose="020B0604020202020204" charset="0"/>
              </a:rPr>
              <a:t>dimensiones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DM Sans" panose="020B0604020202020204" charset="0"/>
              </a:rPr>
              <a:t>, </a:t>
            </a:r>
            <a:r>
              <a:rPr kumimoji="0" lang="en-US" altLang="en-US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DM Sans" panose="020B0604020202020204" charset="0"/>
              </a:rPr>
              <a:t>formatos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DM Sans" panose="020B0604020202020204" charset="0"/>
              </a:rPr>
              <a:t> y </a:t>
            </a:r>
            <a:r>
              <a:rPr kumimoji="0" lang="en-US" altLang="en-US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DM Sans" panose="020B0604020202020204" charset="0"/>
              </a:rPr>
              <a:t>orientación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DM Sans" panose="020B0604020202020204" charset="0"/>
              </a:rPr>
              <a:t> de 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DM Sans" panose="020B0604020202020204" charset="0"/>
              </a:rPr>
              <a:t>imágenes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DM Sans" panose="020B060402020202020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DM Sans" panose="020B060402020202020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DM Sans" panose="020B0604020202020204" charset="0"/>
              </a:rPr>
              <a:t> 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DM Sans" panose="020B0604020202020204" charset="0"/>
              </a:rPr>
              <a:t>Evaluación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DM Sans" panose="020B0604020202020204" charset="0"/>
              </a:rPr>
              <a:t> 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DM Sans" panose="020B0604020202020204" charset="0"/>
              </a:rPr>
              <a:t>de </a:t>
            </a:r>
            <a:r>
              <a:rPr kumimoji="0" lang="en-US" altLang="en-US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DM Sans" panose="020B0604020202020204" charset="0"/>
              </a:rPr>
              <a:t>calidad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DM Sans" panose="020B0604020202020204" charset="0"/>
              </a:rPr>
              <a:t> visual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DM Sans" panose="020B0604020202020204" charset="0"/>
              </a:rPr>
              <a:t> (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DM Sans" panose="020B0604020202020204" charset="0"/>
              </a:rPr>
              <a:t>contraste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DM Sans" panose="020B0604020202020204" charset="0"/>
              </a:rPr>
              <a:t>, 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DM Sans" panose="020B0604020202020204" charset="0"/>
              </a:rPr>
              <a:t>brillo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DM Sans" panose="020B0604020202020204" charset="0"/>
              </a:rPr>
              <a:t>, 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DM Sans" panose="020B0604020202020204" charset="0"/>
              </a:rPr>
              <a:t>integridad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DM Sans" panose="020B0604020202020204" charset="0"/>
              </a:rPr>
              <a:t>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DM Sans" panose="020B060402020202020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DM Sans" panose="020B0604020202020204" charset="0"/>
              </a:rPr>
              <a:t> 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DM Sans" panose="020B0604020202020204" charset="0"/>
              </a:rPr>
              <a:t>Detección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DM Sans" panose="020B0604020202020204" charset="0"/>
              </a:rPr>
              <a:t> 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DM Sans" panose="020B0604020202020204" charset="0"/>
              </a:rPr>
              <a:t>de </a:t>
            </a:r>
            <a:r>
              <a:rPr kumimoji="0" lang="en-US" altLang="en-US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DM Sans" panose="020B0604020202020204" charset="0"/>
              </a:rPr>
              <a:t>posibles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DM Sans" panose="020B0604020202020204" charset="0"/>
              </a:rPr>
              <a:t> </a:t>
            </a:r>
            <a:r>
              <a:rPr kumimoji="0" lang="en-US" altLang="en-US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DM Sans" panose="020B0604020202020204" charset="0"/>
              </a:rPr>
              <a:t>sesgos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DM Sans" panose="020B0604020202020204" charset="0"/>
              </a:rPr>
              <a:t> y outliers, </a:t>
            </a:r>
            <a:r>
              <a:rPr kumimoji="0" lang="en-US" altLang="en-US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DM Sans" panose="020B0604020202020204" charset="0"/>
              </a:rPr>
              <a:t>asi</a:t>
            </a:r>
            <a:r>
              <a:rPr kumimoji="0" lang="en-US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DM Sans" panose="020B0604020202020204" charset="0"/>
              </a:rPr>
              <a:t> </a:t>
            </a:r>
            <a:r>
              <a:rPr kumimoji="0" lang="en-US" altLang="en-US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DM Sans" panose="020B0604020202020204" charset="0"/>
              </a:rPr>
              <a:t>como</a:t>
            </a:r>
            <a:r>
              <a:rPr kumimoji="0" lang="en-US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DM Sans" panose="020B0604020202020204" charset="0"/>
              </a:rPr>
              <a:t> 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DM Sans" panose="020B0604020202020204" charset="0"/>
              </a:rPr>
              <a:t>validación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DM Sans" panose="020B0604020202020204" charset="0"/>
              </a:rPr>
              <a:t> 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DM Sans" panose="020B0604020202020204" charset="0"/>
              </a:rPr>
              <a:t>por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DM Sans" panose="020B0604020202020204" charset="0"/>
              </a:rPr>
              <a:t> 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DM Sans" panose="020B0604020202020204" charset="0"/>
              </a:rPr>
              <a:t>clase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DM Sans" panose="020B0604020202020204" charset="0"/>
              </a:rPr>
              <a:t> 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DM Sans" panose="020B0604020202020204" charset="0"/>
              </a:rPr>
              <a:t>diagnóstica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DM Sans" panose="020B0604020202020204" charset="0"/>
              </a:rPr>
              <a:t>.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6063502" y="1779179"/>
            <a:ext cx="2303369" cy="3046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GB" dirty="0" smtClean="0"/>
              <a:t> </a:t>
            </a:r>
            <a:r>
              <a:rPr lang="en-GB" dirty="0" err="1" smtClean="0"/>
              <a:t>Eliminación</a:t>
            </a:r>
            <a:r>
              <a:rPr lang="en-GB" dirty="0" smtClean="0"/>
              <a:t> </a:t>
            </a:r>
            <a:r>
              <a:rPr lang="en-GB" dirty="0"/>
              <a:t>de </a:t>
            </a:r>
            <a:r>
              <a:rPr lang="en-GB" dirty="0" err="1"/>
              <a:t>columnas</a:t>
            </a:r>
            <a:r>
              <a:rPr lang="en-GB" dirty="0"/>
              <a:t> </a:t>
            </a:r>
            <a:r>
              <a:rPr lang="en-GB" dirty="0" err="1"/>
              <a:t>redundantes</a:t>
            </a:r>
            <a:r>
              <a:rPr lang="en-GB" dirty="0"/>
              <a:t> o no </a:t>
            </a:r>
            <a:r>
              <a:rPr lang="en-GB" dirty="0" err="1"/>
              <a:t>informativas</a:t>
            </a:r>
            <a:r>
              <a:rPr lang="en-GB" dirty="0" smtClean="0"/>
              <a:t>.</a:t>
            </a: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endParaRPr lang="en-GB" dirty="0"/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s-ES" dirty="0" smtClean="0"/>
              <a:t> </a:t>
            </a:r>
            <a:r>
              <a:rPr lang="es-ES" dirty="0" err="1" smtClean="0"/>
              <a:t>Binarización</a:t>
            </a:r>
            <a:r>
              <a:rPr lang="es-ES" dirty="0" smtClean="0"/>
              <a:t> </a:t>
            </a:r>
            <a:r>
              <a:rPr lang="es-ES" dirty="0"/>
              <a:t>de variables </a:t>
            </a:r>
            <a:r>
              <a:rPr lang="es-ES" dirty="0" smtClean="0"/>
              <a:t>y </a:t>
            </a:r>
            <a:r>
              <a:rPr lang="en-GB" dirty="0" err="1"/>
              <a:t>c</a:t>
            </a:r>
            <a:r>
              <a:rPr lang="en-GB" dirty="0" err="1" smtClean="0"/>
              <a:t>odificación</a:t>
            </a:r>
            <a:r>
              <a:rPr lang="en-GB" dirty="0" smtClean="0"/>
              <a:t> </a:t>
            </a:r>
            <a:r>
              <a:rPr lang="en-GB" dirty="0"/>
              <a:t>de variables </a:t>
            </a:r>
            <a:r>
              <a:rPr lang="en-GB" dirty="0" err="1" smtClean="0"/>
              <a:t>categóricas</a:t>
            </a:r>
            <a:endParaRPr lang="en-GB" dirty="0" smtClean="0"/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endParaRPr lang="es-ES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DM Sans" panose="020B0604020202020204" charset="0"/>
              </a:rPr>
              <a:t> 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DM Sans" panose="020B0604020202020204" charset="0"/>
              </a:rPr>
              <a:t>Normalización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DM Sans" panose="020B0604020202020204" charset="0"/>
              </a:rPr>
              <a:t> 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DM Sans" panose="020B0604020202020204" charset="0"/>
              </a:rPr>
              <a:t>de 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DM Sans" panose="020B0604020202020204" charset="0"/>
              </a:rPr>
              <a:t>imágenes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DM Sans" panose="020B0604020202020204" charset="0"/>
              </a:rPr>
              <a:t> para deep learning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DM Sans" panose="020B060402020202020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DM Sans" panose="020B060402020202020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DM Sans" panose="020B0604020202020204" charset="0"/>
              </a:rPr>
              <a:t> 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DM Sans" panose="020B0604020202020204" charset="0"/>
              </a:rPr>
              <a:t>Transformación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DM Sans" panose="020B0604020202020204" charset="0"/>
              </a:rPr>
              <a:t> 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DM Sans" panose="020B0604020202020204" charset="0"/>
              </a:rPr>
              <a:t>a 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DM Sans" panose="020B0604020202020204" charset="0"/>
              </a:rPr>
              <a:t>224×224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DM Sans" panose="020B0604020202020204" charset="0"/>
              </a:rPr>
              <a:t> 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DM Sans" panose="020B0604020202020204" charset="0"/>
              </a:rPr>
              <a:t>manteniendo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DM Sans" panose="020B0604020202020204" charset="0"/>
              </a:rPr>
              <a:t> la 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DM Sans" panose="020B0604020202020204" charset="0"/>
              </a:rPr>
              <a:t>proporción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DM Sans" panose="020B060402020202020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DM Sans" panose="020B060402020202020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DM Sans" panose="020B0604020202020204" charset="0"/>
              </a:rPr>
              <a:t> 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DM Sans" panose="020B0604020202020204" charset="0"/>
              </a:rPr>
              <a:t>Garantía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DM Sans" panose="020B0604020202020204" charset="0"/>
              </a:rPr>
              <a:t> 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DM Sans" panose="020B0604020202020204" charset="0"/>
              </a:rPr>
              <a:t>de 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DM Sans" panose="020B0604020202020204" charset="0"/>
              </a:rPr>
              <a:t>consistencia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DM Sans" panose="020B0604020202020204" charset="0"/>
              </a:rPr>
              <a:t> 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DM Sans" panose="020B0604020202020204" charset="0"/>
              </a:rPr>
              <a:t>entre 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DM Sans" panose="020B0604020202020204" charset="0"/>
              </a:rPr>
              <a:t>train, validation y test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DM Sans" panose="020B0604020202020204" charset="0"/>
              </a:rPr>
              <a:t>.</a:t>
            </a: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6225" y="1066041"/>
            <a:ext cx="1269598" cy="840374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5711" y="2182907"/>
            <a:ext cx="1110626" cy="1110626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38807" y="3566996"/>
            <a:ext cx="1121292" cy="1105330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>
            <a:off x="4219792" y="1881874"/>
            <a:ext cx="173193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dirty="0" smtClean="0"/>
              <a:t>Original (2592x1728)</a:t>
            </a:r>
            <a:endParaRPr lang="en-GB" sz="1100" dirty="0"/>
          </a:p>
        </p:txBody>
      </p:sp>
      <p:sp>
        <p:nvSpPr>
          <p:cNvPr id="17" name="CuadroTexto 16"/>
          <p:cNvSpPr txBox="1"/>
          <p:nvPr/>
        </p:nvSpPr>
        <p:spPr>
          <a:xfrm>
            <a:off x="4252400" y="3259253"/>
            <a:ext cx="172602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dirty="0" err="1" smtClean="0"/>
              <a:t>CenterCrop</a:t>
            </a:r>
            <a:r>
              <a:rPr lang="es-ES" sz="1100" dirty="0" smtClean="0"/>
              <a:t> (224x224)</a:t>
            </a:r>
            <a:endParaRPr lang="en-GB" sz="1100" dirty="0"/>
          </a:p>
        </p:txBody>
      </p:sp>
      <p:sp>
        <p:nvSpPr>
          <p:cNvPr id="18" name="CuadroTexto 17"/>
          <p:cNvSpPr txBox="1"/>
          <p:nvPr/>
        </p:nvSpPr>
        <p:spPr>
          <a:xfrm>
            <a:off x="4234588" y="4672326"/>
            <a:ext cx="176164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dirty="0" err="1" smtClean="0"/>
              <a:t>Square_image</a:t>
            </a:r>
            <a:r>
              <a:rPr lang="es-ES" sz="1100" dirty="0" smtClean="0"/>
              <a:t> (224x224)</a:t>
            </a:r>
            <a:endParaRPr lang="en-GB" sz="11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4032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ENTRENAMIENTO</a:t>
            </a:r>
            <a:endParaRPr dirty="0"/>
          </a:p>
        </p:txBody>
      </p:sp>
      <p:sp>
        <p:nvSpPr>
          <p:cNvPr id="8" name="CuadroTexto 7"/>
          <p:cNvSpPr txBox="1"/>
          <p:nvPr/>
        </p:nvSpPr>
        <p:spPr>
          <a:xfrm>
            <a:off x="1575171" y="2289337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sp>
        <p:nvSpPr>
          <p:cNvPr id="10" name="CuadroTexto 9"/>
          <p:cNvSpPr txBox="1"/>
          <p:nvPr/>
        </p:nvSpPr>
        <p:spPr>
          <a:xfrm>
            <a:off x="3984648" y="1587086"/>
            <a:ext cx="2967635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en-US" altLang="en-US" sz="1200" dirty="0" smtClean="0">
                <a:solidFill>
                  <a:schemeClr val="tx1"/>
                </a:solidFill>
                <a:latin typeface="DM Sans" panose="020B0604020202020204" charset="0"/>
              </a:rPr>
              <a:t> </a:t>
            </a:r>
            <a:r>
              <a:rPr lang="en-US" altLang="en-US" sz="1200" dirty="0" err="1" smtClean="0">
                <a:solidFill>
                  <a:schemeClr val="tx1"/>
                </a:solidFill>
                <a:latin typeface="DM Sans" panose="020B0604020202020204" charset="0"/>
              </a:rPr>
              <a:t>Reducir</a:t>
            </a:r>
            <a:r>
              <a:rPr lang="en-US" altLang="en-US" sz="1200" dirty="0" smtClean="0">
                <a:solidFill>
                  <a:schemeClr val="tx1"/>
                </a:solidFill>
                <a:latin typeface="DM Sans" panose="020B0604020202020204" charset="0"/>
              </a:rPr>
              <a:t> </a:t>
            </a:r>
            <a:r>
              <a:rPr lang="en-US" altLang="en-US" sz="1200" dirty="0" smtClean="0">
                <a:solidFill>
                  <a:schemeClr val="tx1"/>
                </a:solidFill>
                <a:latin typeface="DM Sans" panose="020B0604020202020204" charset="0"/>
              </a:rPr>
              <a:t>a </a:t>
            </a:r>
            <a:r>
              <a:rPr lang="en-US" altLang="en-US" sz="1200" b="1" dirty="0" smtClean="0">
                <a:solidFill>
                  <a:schemeClr val="tx1"/>
                </a:solidFill>
                <a:latin typeface="DM Sans" panose="020B0604020202020204" charset="0"/>
              </a:rPr>
              <a:t>5 </a:t>
            </a:r>
            <a:r>
              <a:rPr lang="en-US" altLang="en-US" sz="1200" b="1" dirty="0" err="1" smtClean="0">
                <a:solidFill>
                  <a:schemeClr val="tx1"/>
                </a:solidFill>
                <a:latin typeface="DM Sans" panose="020B0604020202020204" charset="0"/>
              </a:rPr>
              <a:t>clases</a:t>
            </a:r>
            <a:r>
              <a:rPr lang="en-US" altLang="en-US" sz="1200" dirty="0" smtClean="0">
                <a:solidFill>
                  <a:schemeClr val="tx1"/>
                </a:solidFill>
                <a:latin typeface="DM Sans" panose="020B0604020202020204" charset="0"/>
              </a:rPr>
              <a:t> → mayor </a:t>
            </a:r>
            <a:r>
              <a:rPr lang="en-US" altLang="en-US" sz="1200" dirty="0" err="1" smtClean="0">
                <a:solidFill>
                  <a:schemeClr val="tx1"/>
                </a:solidFill>
                <a:latin typeface="DM Sans" panose="020B0604020202020204" charset="0"/>
              </a:rPr>
              <a:t>estabilidad</a:t>
            </a:r>
            <a:r>
              <a:rPr lang="en-US" altLang="en-US" sz="1200" dirty="0" smtClean="0">
                <a:solidFill>
                  <a:schemeClr val="tx1"/>
                </a:solidFill>
                <a:latin typeface="DM Sans" panose="020B0604020202020204" charset="0"/>
              </a:rPr>
              <a:t>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altLang="en-US" sz="1200" dirty="0" smtClean="0">
              <a:solidFill>
                <a:schemeClr val="tx1"/>
              </a:solidFill>
              <a:latin typeface="DM Sans" panose="020B060402020202020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en-US" altLang="en-US" sz="1200" b="1" dirty="0" smtClean="0">
                <a:solidFill>
                  <a:schemeClr val="tx1"/>
                </a:solidFill>
                <a:latin typeface="DM Sans" panose="020B0604020202020204" charset="0"/>
              </a:rPr>
              <a:t> </a:t>
            </a:r>
            <a:r>
              <a:rPr lang="en-US" altLang="en-US" sz="1200" b="1" dirty="0" err="1" smtClean="0">
                <a:solidFill>
                  <a:schemeClr val="tx1"/>
                </a:solidFill>
                <a:latin typeface="DM Sans" panose="020B0604020202020204" charset="0"/>
              </a:rPr>
              <a:t>Metadatos</a:t>
            </a:r>
            <a:r>
              <a:rPr lang="en-US" altLang="en-US" sz="1200" b="1" dirty="0" smtClean="0">
                <a:solidFill>
                  <a:schemeClr val="tx1"/>
                </a:solidFill>
                <a:latin typeface="DM Sans" panose="020B0604020202020204" charset="0"/>
              </a:rPr>
              <a:t> </a:t>
            </a:r>
            <a:r>
              <a:rPr lang="en-US" altLang="en-US" sz="1200" b="1" dirty="0" err="1">
                <a:solidFill>
                  <a:schemeClr val="tx1"/>
                </a:solidFill>
                <a:latin typeface="DM Sans" panose="020B0604020202020204" charset="0"/>
              </a:rPr>
              <a:t>mejoran</a:t>
            </a:r>
            <a:r>
              <a:rPr lang="en-US" altLang="en-US" sz="1200" b="1" dirty="0">
                <a:solidFill>
                  <a:schemeClr val="tx1"/>
                </a:solidFill>
                <a:latin typeface="DM Sans" panose="020B0604020202020204" charset="0"/>
              </a:rPr>
              <a:t> </a:t>
            </a:r>
            <a:r>
              <a:rPr lang="en-US" altLang="en-US" sz="1200" b="1" dirty="0" err="1">
                <a:solidFill>
                  <a:schemeClr val="tx1"/>
                </a:solidFill>
                <a:latin typeface="DM Sans" panose="020B0604020202020204" charset="0"/>
              </a:rPr>
              <a:t>rendimiento</a:t>
            </a:r>
            <a:r>
              <a:rPr lang="en-US" altLang="en-US" sz="1200" dirty="0">
                <a:solidFill>
                  <a:schemeClr val="tx1"/>
                </a:solidFill>
                <a:latin typeface="DM Sans" panose="020B0604020202020204" charset="0"/>
              </a:rPr>
              <a:t> (multimodal &gt; solo </a:t>
            </a:r>
            <a:r>
              <a:rPr lang="en-US" altLang="en-US" sz="1200" dirty="0" err="1">
                <a:solidFill>
                  <a:schemeClr val="tx1"/>
                </a:solidFill>
                <a:latin typeface="DM Sans" panose="020B0604020202020204" charset="0"/>
              </a:rPr>
              <a:t>imagen</a:t>
            </a:r>
            <a:r>
              <a:rPr lang="en-US" altLang="en-US" sz="1200" dirty="0" smtClean="0">
                <a:solidFill>
                  <a:schemeClr val="tx1"/>
                </a:solidFill>
                <a:latin typeface="DM Sans" panose="020B0604020202020204" charset="0"/>
              </a:rPr>
              <a:t>).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altLang="en-US" sz="1200" dirty="0">
              <a:solidFill>
                <a:schemeClr val="tx1"/>
              </a:solidFill>
              <a:latin typeface="DM Sans" panose="020B060402020202020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en-US" altLang="en-US" sz="1200" b="1" dirty="0" smtClean="0">
                <a:solidFill>
                  <a:schemeClr val="tx1"/>
                </a:solidFill>
                <a:latin typeface="DM Sans" panose="020B0604020202020204" charset="0"/>
              </a:rPr>
              <a:t> </a:t>
            </a:r>
            <a:r>
              <a:rPr lang="en-US" altLang="en-US" sz="1200" b="1" dirty="0" err="1" smtClean="0">
                <a:solidFill>
                  <a:schemeClr val="tx1"/>
                </a:solidFill>
                <a:latin typeface="DM Sans" panose="020B0604020202020204" charset="0"/>
              </a:rPr>
              <a:t>Retinopatía</a:t>
            </a:r>
            <a:r>
              <a:rPr lang="en-US" altLang="en-US" sz="1200" b="1" dirty="0" smtClean="0">
                <a:solidFill>
                  <a:schemeClr val="tx1"/>
                </a:solidFill>
                <a:latin typeface="DM Sans" panose="020B0604020202020204" charset="0"/>
              </a:rPr>
              <a:t> </a:t>
            </a:r>
            <a:r>
              <a:rPr lang="en-US" altLang="en-US" sz="1200" b="1" dirty="0" err="1">
                <a:solidFill>
                  <a:schemeClr val="tx1"/>
                </a:solidFill>
                <a:latin typeface="DM Sans" panose="020B0604020202020204" charset="0"/>
              </a:rPr>
              <a:t>diabética</a:t>
            </a:r>
            <a:r>
              <a:rPr lang="en-US" altLang="en-US" sz="1200" dirty="0">
                <a:solidFill>
                  <a:schemeClr val="tx1"/>
                </a:solidFill>
                <a:latin typeface="DM Sans" panose="020B0604020202020204" charset="0"/>
              </a:rPr>
              <a:t> = </a:t>
            </a:r>
            <a:r>
              <a:rPr lang="en-US" altLang="en-US" sz="1200" dirty="0" err="1">
                <a:solidFill>
                  <a:schemeClr val="tx1"/>
                </a:solidFill>
                <a:latin typeface="DM Sans" panose="020B0604020202020204" charset="0"/>
              </a:rPr>
              <a:t>cuello</a:t>
            </a:r>
            <a:r>
              <a:rPr lang="en-US" altLang="en-US" sz="1200" dirty="0">
                <a:solidFill>
                  <a:schemeClr val="tx1"/>
                </a:solidFill>
                <a:latin typeface="DM Sans" panose="020B0604020202020204" charset="0"/>
              </a:rPr>
              <a:t> de </a:t>
            </a:r>
            <a:r>
              <a:rPr lang="en-US" altLang="en-US" sz="1200" dirty="0" err="1">
                <a:solidFill>
                  <a:schemeClr val="tx1"/>
                </a:solidFill>
                <a:latin typeface="DM Sans" panose="020B0604020202020204" charset="0"/>
              </a:rPr>
              <a:t>botella</a:t>
            </a:r>
            <a:r>
              <a:rPr lang="en-US" altLang="en-US" sz="1200" dirty="0" smtClean="0">
                <a:solidFill>
                  <a:schemeClr val="tx1"/>
                </a:solidFill>
                <a:latin typeface="DM Sans" panose="020B0604020202020204" charset="0"/>
              </a:rPr>
              <a:t>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altLang="en-US" sz="1200" dirty="0">
              <a:solidFill>
                <a:schemeClr val="tx1"/>
              </a:solidFill>
              <a:latin typeface="DM Sans" panose="020B060402020202020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en-US" altLang="en-US" sz="1200" dirty="0" smtClean="0">
                <a:solidFill>
                  <a:schemeClr val="tx1"/>
                </a:solidFill>
                <a:latin typeface="DM Sans" panose="020B0604020202020204" charset="0"/>
              </a:rPr>
              <a:t> </a:t>
            </a:r>
            <a:r>
              <a:rPr lang="en-US" altLang="en-US" sz="1200" dirty="0" err="1" smtClean="0">
                <a:solidFill>
                  <a:schemeClr val="tx1"/>
                </a:solidFill>
                <a:latin typeface="DM Sans" panose="020B0604020202020204" charset="0"/>
              </a:rPr>
              <a:t>Configuración</a:t>
            </a:r>
            <a:r>
              <a:rPr lang="en-US" altLang="en-US" sz="1200" dirty="0" smtClean="0">
                <a:solidFill>
                  <a:schemeClr val="tx1"/>
                </a:solidFill>
                <a:latin typeface="DM Sans" panose="020B0604020202020204" charset="0"/>
              </a:rPr>
              <a:t> </a:t>
            </a:r>
            <a:r>
              <a:rPr lang="en-US" altLang="en-US" sz="1200" dirty="0" err="1" smtClean="0">
                <a:solidFill>
                  <a:schemeClr val="tx1"/>
                </a:solidFill>
                <a:latin typeface="DM Sans" panose="020B0604020202020204" charset="0"/>
              </a:rPr>
              <a:t>prometedora</a:t>
            </a:r>
            <a:r>
              <a:rPr lang="en-US" altLang="en-US" sz="1200" dirty="0" smtClean="0">
                <a:solidFill>
                  <a:schemeClr val="tx1"/>
                </a:solidFill>
                <a:latin typeface="DM Sans" panose="020B0604020202020204" charset="0"/>
              </a:rPr>
              <a:t>: </a:t>
            </a:r>
            <a:r>
              <a:rPr lang="en-US" altLang="en-US" sz="1200" i="1" dirty="0" smtClean="0">
                <a:solidFill>
                  <a:schemeClr val="tx1"/>
                </a:solidFill>
                <a:latin typeface="DM Sans" panose="020B0604020202020204" charset="0"/>
              </a:rPr>
              <a:t>label smoothing ≈0.05, EMA, </a:t>
            </a:r>
            <a:r>
              <a:rPr lang="en-US" altLang="en-US" sz="1200" i="1" dirty="0" err="1" smtClean="0">
                <a:solidFill>
                  <a:schemeClr val="tx1"/>
                </a:solidFill>
                <a:latin typeface="DM Sans" panose="020B0604020202020204" charset="0"/>
              </a:rPr>
              <a:t>OneCycleLR</a:t>
            </a:r>
            <a:endParaRPr lang="en-GB" sz="1200" dirty="0">
              <a:latin typeface="DM Sans" panose="020B0604020202020204" charset="0"/>
            </a:endParaRPr>
          </a:p>
        </p:txBody>
      </p:sp>
      <p:sp>
        <p:nvSpPr>
          <p:cNvPr id="16" name="Google Shape;258;p35"/>
          <p:cNvSpPr txBox="1">
            <a:spLocks/>
          </p:cNvSpPr>
          <p:nvPr/>
        </p:nvSpPr>
        <p:spPr>
          <a:xfrm>
            <a:off x="3984648" y="1194476"/>
            <a:ext cx="2505600" cy="396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l" rtl="0">
              <a:buClrTx/>
              <a:buFontTx/>
            </a:pPr>
            <a:r>
              <a:rPr lang="es-ES" sz="1200" b="1" dirty="0">
                <a:solidFill>
                  <a:schemeClr val="tx1"/>
                </a:solidFill>
                <a:latin typeface="DM Sans" panose="020B0604020202020204" charset="0"/>
              </a:rPr>
              <a:t>Hallazgos </a:t>
            </a:r>
            <a:r>
              <a:rPr lang="es-ES" sz="1200" b="1" dirty="0" err="1">
                <a:solidFill>
                  <a:schemeClr val="tx1"/>
                </a:solidFill>
                <a:latin typeface="DM Sans" panose="020B0604020202020204" charset="0"/>
              </a:rPr>
              <a:t>inciales</a:t>
            </a:r>
            <a:endParaRPr lang="en-GB" sz="1200" b="1" dirty="0">
              <a:solidFill>
                <a:schemeClr val="tx1"/>
              </a:solidFill>
              <a:latin typeface="DM Sans" panose="020B0604020202020204" charset="0"/>
            </a:endParaRPr>
          </a:p>
        </p:txBody>
      </p:sp>
      <p:sp>
        <p:nvSpPr>
          <p:cNvPr id="27" name="CuadroTexto 26"/>
          <p:cNvSpPr txBox="1"/>
          <p:nvPr/>
        </p:nvSpPr>
        <p:spPr>
          <a:xfrm>
            <a:off x="773396" y="3908776"/>
            <a:ext cx="28975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en-US" sz="1200" dirty="0" smtClean="0">
                <a:solidFill>
                  <a:schemeClr val="tx1"/>
                </a:solidFill>
                <a:latin typeface="DM Sans" panose="020B0604020202020204" charset="0"/>
              </a:rPr>
              <a:t> E</a:t>
            </a:r>
            <a:r>
              <a:rPr lang="en-GB" sz="1200" dirty="0" err="1" smtClean="0">
                <a:solidFill>
                  <a:schemeClr val="tx1"/>
                </a:solidFill>
                <a:latin typeface="DM Sans" panose="020B0604020202020204" charset="0"/>
              </a:rPr>
              <a:t>xperimentos</a:t>
            </a:r>
            <a:r>
              <a:rPr lang="en-GB" sz="1200" dirty="0" smtClean="0">
                <a:solidFill>
                  <a:schemeClr val="tx1"/>
                </a:solidFill>
                <a:latin typeface="DM Sans" panose="020B0604020202020204" charset="0"/>
              </a:rPr>
              <a:t> </a:t>
            </a:r>
            <a:r>
              <a:rPr lang="en-GB" sz="1200" dirty="0" err="1">
                <a:solidFill>
                  <a:schemeClr val="tx1"/>
                </a:solidFill>
                <a:latin typeface="DM Sans" panose="020B0604020202020204" charset="0"/>
              </a:rPr>
              <a:t>monitorizados</a:t>
            </a:r>
            <a:r>
              <a:rPr lang="en-GB" sz="1200" dirty="0">
                <a:solidFill>
                  <a:schemeClr val="tx1"/>
                </a:solidFill>
                <a:latin typeface="DM Sans" panose="020B0604020202020204" charset="0"/>
              </a:rPr>
              <a:t> </a:t>
            </a:r>
            <a:r>
              <a:rPr lang="en-GB" sz="1200" dirty="0" err="1">
                <a:solidFill>
                  <a:schemeClr val="tx1"/>
                </a:solidFill>
                <a:latin typeface="DM Sans" panose="020B0604020202020204" charset="0"/>
              </a:rPr>
              <a:t>en</a:t>
            </a:r>
            <a:r>
              <a:rPr lang="en-GB" sz="1200" dirty="0">
                <a:solidFill>
                  <a:schemeClr val="tx1"/>
                </a:solidFill>
                <a:latin typeface="DM Sans" panose="020B0604020202020204" charset="0"/>
              </a:rPr>
              <a:t> </a:t>
            </a:r>
            <a:r>
              <a:rPr lang="en-GB" sz="1200" dirty="0" err="1">
                <a:solidFill>
                  <a:schemeClr val="tx1"/>
                </a:solidFill>
                <a:latin typeface="DM Sans" panose="020B0604020202020204" charset="0"/>
              </a:rPr>
              <a:t>MLflow</a:t>
            </a:r>
            <a:r>
              <a:rPr lang="en-GB" sz="1200" dirty="0">
                <a:solidFill>
                  <a:schemeClr val="tx1"/>
                </a:solidFill>
                <a:latin typeface="DM Sans" panose="020B0604020202020204" charset="0"/>
              </a:rPr>
              <a:t> (</a:t>
            </a:r>
            <a:r>
              <a:rPr lang="en-GB" sz="1200" dirty="0" err="1">
                <a:solidFill>
                  <a:schemeClr val="tx1"/>
                </a:solidFill>
                <a:latin typeface="DM Sans" panose="020B0604020202020204" charset="0"/>
              </a:rPr>
              <a:t>métricas</a:t>
            </a:r>
            <a:r>
              <a:rPr lang="en-GB" sz="1200" dirty="0">
                <a:solidFill>
                  <a:schemeClr val="tx1"/>
                </a:solidFill>
                <a:latin typeface="DM Sans" panose="020B0604020202020204" charset="0"/>
              </a:rPr>
              <a:t>, </a:t>
            </a:r>
            <a:r>
              <a:rPr lang="en-GB" sz="1200" dirty="0" err="1">
                <a:solidFill>
                  <a:schemeClr val="tx1"/>
                </a:solidFill>
                <a:latin typeface="DM Sans" panose="020B0604020202020204" charset="0"/>
              </a:rPr>
              <a:t>parámetros</a:t>
            </a:r>
            <a:r>
              <a:rPr lang="en-GB" sz="1200" dirty="0">
                <a:solidFill>
                  <a:schemeClr val="tx1"/>
                </a:solidFill>
                <a:latin typeface="DM Sans" panose="020B0604020202020204" charset="0"/>
              </a:rPr>
              <a:t>, matrices de </a:t>
            </a:r>
            <a:r>
              <a:rPr lang="en-GB" sz="1200" dirty="0" err="1">
                <a:solidFill>
                  <a:schemeClr val="tx1"/>
                </a:solidFill>
                <a:latin typeface="DM Sans" panose="020B0604020202020204" charset="0"/>
              </a:rPr>
              <a:t>confusión</a:t>
            </a:r>
            <a:r>
              <a:rPr lang="en-GB" sz="1200" dirty="0">
                <a:solidFill>
                  <a:schemeClr val="tx1"/>
                </a:solidFill>
                <a:latin typeface="DM Sans" panose="020B0604020202020204" charset="0"/>
              </a:rPr>
              <a:t>).</a:t>
            </a:r>
          </a:p>
        </p:txBody>
      </p:sp>
      <p:sp>
        <p:nvSpPr>
          <p:cNvPr id="31" name="Google Shape;258;p35"/>
          <p:cNvSpPr txBox="1">
            <a:spLocks/>
          </p:cNvSpPr>
          <p:nvPr/>
        </p:nvSpPr>
        <p:spPr>
          <a:xfrm>
            <a:off x="720000" y="1200775"/>
            <a:ext cx="2505600" cy="396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l" rtl="0">
              <a:buClrTx/>
              <a:buFontTx/>
            </a:pPr>
            <a:r>
              <a:rPr lang="es-ES" sz="1200" b="1" dirty="0" smtClean="0">
                <a:solidFill>
                  <a:schemeClr val="tx1"/>
                </a:solidFill>
                <a:latin typeface="DM Sans" panose="020B0604020202020204" charset="0"/>
              </a:rPr>
              <a:t>Experimentación</a:t>
            </a:r>
            <a:endParaRPr lang="en-GB" sz="1200" b="1" dirty="0">
              <a:solidFill>
                <a:schemeClr val="tx1"/>
              </a:solidFill>
              <a:latin typeface="DM Sans" panose="020B0604020202020204" charset="0"/>
            </a:endParaRPr>
          </a:p>
        </p:txBody>
      </p:sp>
      <p:sp>
        <p:nvSpPr>
          <p:cNvPr id="32" name="Google Shape;258;p35"/>
          <p:cNvSpPr txBox="1">
            <a:spLocks/>
          </p:cNvSpPr>
          <p:nvPr/>
        </p:nvSpPr>
        <p:spPr>
          <a:xfrm>
            <a:off x="773396" y="3512712"/>
            <a:ext cx="2505600" cy="396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l" rtl="0">
              <a:buClrTx/>
              <a:buFontTx/>
            </a:pPr>
            <a:r>
              <a:rPr lang="es-ES" sz="1200" b="1" dirty="0" smtClean="0">
                <a:solidFill>
                  <a:schemeClr val="tx1"/>
                </a:solidFill>
                <a:latin typeface="DM Sans" panose="020B0604020202020204" charset="0"/>
              </a:rPr>
              <a:t>Seguimiento</a:t>
            </a:r>
            <a:endParaRPr lang="en-GB" sz="1200" b="1" dirty="0">
              <a:solidFill>
                <a:schemeClr val="tx1"/>
              </a:solidFill>
              <a:latin typeface="DM Sans" panose="020B0604020202020204" charset="0"/>
            </a:endParaRPr>
          </a:p>
        </p:txBody>
      </p:sp>
      <p:sp>
        <p:nvSpPr>
          <p:cNvPr id="33" name="CuadroTexto 32"/>
          <p:cNvSpPr txBox="1"/>
          <p:nvPr/>
        </p:nvSpPr>
        <p:spPr>
          <a:xfrm>
            <a:off x="720000" y="1596839"/>
            <a:ext cx="289755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en-US" altLang="en-US" sz="1200" b="1" dirty="0">
                <a:solidFill>
                  <a:schemeClr val="tx1"/>
                </a:solidFill>
                <a:latin typeface="DM Sans" panose="020B0604020202020204" charset="0"/>
              </a:rPr>
              <a:t> </a:t>
            </a:r>
            <a:r>
              <a:rPr lang="en-US" altLang="en-US" sz="1200" b="1" dirty="0" err="1" smtClean="0">
                <a:solidFill>
                  <a:schemeClr val="tx1"/>
                </a:solidFill>
                <a:latin typeface="DM Sans" panose="020B0604020202020204" charset="0"/>
              </a:rPr>
              <a:t>Diferentes</a:t>
            </a:r>
            <a:r>
              <a:rPr lang="en-US" altLang="en-US" sz="1200" b="1" dirty="0" smtClean="0">
                <a:solidFill>
                  <a:schemeClr val="tx1"/>
                </a:solidFill>
                <a:latin typeface="DM Sans" panose="020B0604020202020204" charset="0"/>
              </a:rPr>
              <a:t> </a:t>
            </a:r>
            <a:r>
              <a:rPr lang="en-US" altLang="en-US" sz="1200" b="1" dirty="0" err="1" smtClean="0">
                <a:solidFill>
                  <a:schemeClr val="tx1"/>
                </a:solidFill>
                <a:latin typeface="DM Sans" panose="020B0604020202020204" charset="0"/>
              </a:rPr>
              <a:t>m</a:t>
            </a:r>
            <a:r>
              <a:rPr lang="en-US" altLang="en-US" sz="1200" b="1" dirty="0" err="1" smtClean="0">
                <a:solidFill>
                  <a:schemeClr val="tx1"/>
                </a:solidFill>
                <a:latin typeface="DM Sans" panose="020B0604020202020204" charset="0"/>
              </a:rPr>
              <a:t>odelos</a:t>
            </a:r>
            <a:r>
              <a:rPr lang="en-US" altLang="en-US" sz="1200" dirty="0" smtClean="0">
                <a:solidFill>
                  <a:schemeClr val="tx1"/>
                </a:solidFill>
                <a:latin typeface="DM Sans" panose="020B0604020202020204" charset="0"/>
              </a:rPr>
              <a:t> </a:t>
            </a:r>
            <a:r>
              <a:rPr lang="en-US" altLang="en-US" sz="1200" b="1" dirty="0" smtClean="0">
                <a:solidFill>
                  <a:schemeClr val="tx1"/>
                </a:solidFill>
                <a:latin typeface="DM Sans" panose="020B0604020202020204" charset="0"/>
              </a:rPr>
              <a:t>+ </a:t>
            </a:r>
            <a:r>
              <a:rPr lang="en-US" altLang="en-US" sz="1200" b="1" dirty="0">
                <a:solidFill>
                  <a:schemeClr val="tx1"/>
                </a:solidFill>
                <a:latin typeface="DM Sans" panose="020B0604020202020204" charset="0"/>
              </a:rPr>
              <a:t>MLP (</a:t>
            </a:r>
            <a:r>
              <a:rPr lang="en-US" altLang="en-US" sz="1200" b="1" dirty="0" err="1">
                <a:solidFill>
                  <a:schemeClr val="tx1"/>
                </a:solidFill>
                <a:latin typeface="DM Sans" panose="020B0604020202020204" charset="0"/>
              </a:rPr>
              <a:t>metadatos</a:t>
            </a:r>
            <a:r>
              <a:rPr lang="en-US" altLang="en-US" sz="1200" b="1" dirty="0">
                <a:solidFill>
                  <a:schemeClr val="tx1"/>
                </a:solidFill>
                <a:latin typeface="DM Sans" panose="020B0604020202020204" charset="0"/>
              </a:rPr>
              <a:t>: </a:t>
            </a:r>
            <a:r>
              <a:rPr lang="en-US" altLang="en-US" sz="1200" b="1" dirty="0" err="1">
                <a:solidFill>
                  <a:schemeClr val="tx1"/>
                </a:solidFill>
                <a:latin typeface="DM Sans" panose="020B0604020202020204" charset="0"/>
              </a:rPr>
              <a:t>edad</a:t>
            </a:r>
            <a:r>
              <a:rPr lang="en-US" altLang="en-US" sz="1200" b="1" dirty="0">
                <a:solidFill>
                  <a:schemeClr val="tx1"/>
                </a:solidFill>
                <a:latin typeface="DM Sans" panose="020B0604020202020204" charset="0"/>
              </a:rPr>
              <a:t>, </a:t>
            </a:r>
            <a:r>
              <a:rPr lang="en-US" altLang="en-US" sz="1200" b="1" dirty="0" err="1">
                <a:solidFill>
                  <a:schemeClr val="tx1"/>
                </a:solidFill>
                <a:latin typeface="DM Sans" panose="020B0604020202020204" charset="0"/>
              </a:rPr>
              <a:t>sexo</a:t>
            </a:r>
            <a:r>
              <a:rPr lang="en-US" altLang="en-US" sz="1200" b="1" dirty="0" smtClean="0">
                <a:solidFill>
                  <a:schemeClr val="tx1"/>
                </a:solidFill>
                <a:latin typeface="DM Sans" panose="020B0604020202020204" charset="0"/>
              </a:rPr>
              <a:t>)</a:t>
            </a:r>
            <a:r>
              <a:rPr lang="en-US" altLang="en-US" sz="1200" dirty="0" smtClean="0">
                <a:solidFill>
                  <a:schemeClr val="tx1"/>
                </a:solidFill>
                <a:latin typeface="DM Sans" panose="020B0604020202020204" charset="0"/>
              </a:rPr>
              <a:t>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altLang="en-US" sz="1200" dirty="0">
              <a:solidFill>
                <a:schemeClr val="tx1"/>
              </a:solidFill>
              <a:latin typeface="DM Sans" panose="020B060402020202020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en-US" altLang="en-US" sz="1200" dirty="0" smtClean="0">
                <a:solidFill>
                  <a:schemeClr val="tx1"/>
                </a:solidFill>
                <a:latin typeface="DM Sans" panose="020B0604020202020204" charset="0"/>
              </a:rPr>
              <a:t> </a:t>
            </a:r>
            <a:r>
              <a:rPr lang="en-US" altLang="en-US" sz="1200" dirty="0" err="1" smtClean="0">
                <a:solidFill>
                  <a:schemeClr val="tx1"/>
                </a:solidFill>
                <a:latin typeface="DM Sans" panose="020B0604020202020204" charset="0"/>
              </a:rPr>
              <a:t>Clasificación</a:t>
            </a:r>
            <a:r>
              <a:rPr lang="en-US" altLang="en-US" sz="1200" dirty="0" smtClean="0">
                <a:solidFill>
                  <a:schemeClr val="tx1"/>
                </a:solidFill>
                <a:latin typeface="DM Sans" panose="020B0604020202020204" charset="0"/>
              </a:rPr>
              <a:t> </a:t>
            </a:r>
            <a:r>
              <a:rPr lang="en-US" altLang="en-US" sz="1200" dirty="0" err="1">
                <a:solidFill>
                  <a:schemeClr val="tx1"/>
                </a:solidFill>
                <a:latin typeface="DM Sans" panose="020B0604020202020204" charset="0"/>
              </a:rPr>
              <a:t>multiclase</a:t>
            </a:r>
            <a:r>
              <a:rPr lang="en-US" altLang="en-US" sz="1200" dirty="0">
                <a:solidFill>
                  <a:schemeClr val="tx1"/>
                </a:solidFill>
                <a:latin typeface="DM Sans" panose="020B0604020202020204" charset="0"/>
              </a:rPr>
              <a:t> (1 </a:t>
            </a:r>
            <a:r>
              <a:rPr lang="en-US" altLang="en-US" sz="1200" dirty="0" err="1">
                <a:solidFill>
                  <a:schemeClr val="tx1"/>
                </a:solidFill>
                <a:latin typeface="DM Sans" panose="020B0604020202020204" charset="0"/>
              </a:rPr>
              <a:t>etiqueta</a:t>
            </a:r>
            <a:r>
              <a:rPr lang="en-US" altLang="en-US" sz="1200" dirty="0">
                <a:solidFill>
                  <a:schemeClr val="tx1"/>
                </a:solidFill>
                <a:latin typeface="DM Sans" panose="020B0604020202020204" charset="0"/>
              </a:rPr>
              <a:t> </a:t>
            </a:r>
            <a:r>
              <a:rPr lang="en-US" altLang="en-US" sz="1200" dirty="0" err="1">
                <a:solidFill>
                  <a:schemeClr val="tx1"/>
                </a:solidFill>
                <a:latin typeface="DM Sans" panose="020B0604020202020204" charset="0"/>
              </a:rPr>
              <a:t>por</a:t>
            </a:r>
            <a:r>
              <a:rPr lang="en-US" altLang="en-US" sz="1200" dirty="0">
                <a:solidFill>
                  <a:schemeClr val="tx1"/>
                </a:solidFill>
                <a:latin typeface="DM Sans" panose="020B0604020202020204" charset="0"/>
              </a:rPr>
              <a:t> </a:t>
            </a:r>
            <a:r>
              <a:rPr lang="en-US" altLang="en-US" sz="1200" dirty="0" err="1">
                <a:solidFill>
                  <a:schemeClr val="tx1"/>
                </a:solidFill>
                <a:latin typeface="DM Sans" panose="020B0604020202020204" charset="0"/>
              </a:rPr>
              <a:t>ojo</a:t>
            </a:r>
            <a:r>
              <a:rPr lang="en-US" altLang="en-US" sz="1200" dirty="0" smtClean="0">
                <a:solidFill>
                  <a:schemeClr val="tx1"/>
                </a:solidFill>
                <a:latin typeface="DM Sans" panose="020B0604020202020204" charset="0"/>
              </a:rPr>
              <a:t>).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altLang="en-US" sz="1200" dirty="0" smtClean="0">
              <a:solidFill>
                <a:schemeClr val="tx1"/>
              </a:solidFill>
              <a:latin typeface="DM Sans" panose="020B060402020202020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en-US" altLang="en-US" sz="1200" dirty="0" smtClean="0">
                <a:solidFill>
                  <a:schemeClr val="tx1"/>
                </a:solidFill>
                <a:latin typeface="DM Sans" panose="020B0604020202020204" charset="0"/>
              </a:rPr>
              <a:t> </a:t>
            </a:r>
            <a:r>
              <a:rPr lang="en-US" altLang="en-US" sz="1200" dirty="0" err="1" smtClean="0">
                <a:solidFill>
                  <a:schemeClr val="tx1"/>
                </a:solidFill>
                <a:latin typeface="DM Sans" panose="020B0604020202020204" charset="0"/>
              </a:rPr>
              <a:t>Diferentes</a:t>
            </a:r>
            <a:r>
              <a:rPr lang="en-US" altLang="en-US" sz="1200" dirty="0" smtClean="0">
                <a:solidFill>
                  <a:schemeClr val="tx1"/>
                </a:solidFill>
                <a:latin typeface="DM Sans" panose="020B0604020202020204" charset="0"/>
              </a:rPr>
              <a:t> </a:t>
            </a:r>
            <a:r>
              <a:rPr lang="en-US" altLang="en-US" sz="1200" dirty="0" err="1" smtClean="0">
                <a:solidFill>
                  <a:schemeClr val="tx1"/>
                </a:solidFill>
                <a:latin typeface="DM Sans" panose="020B0604020202020204" charset="0"/>
              </a:rPr>
              <a:t>configuraciones</a:t>
            </a:r>
            <a:r>
              <a:rPr lang="en-US" altLang="en-US" sz="1200" dirty="0" smtClean="0">
                <a:solidFill>
                  <a:schemeClr val="tx1"/>
                </a:solidFill>
                <a:latin typeface="DM Sans" panose="020B0604020202020204" charset="0"/>
              </a:rPr>
              <a:t> de </a:t>
            </a:r>
            <a:r>
              <a:rPr lang="en-US" altLang="en-US" sz="1200" dirty="0" err="1" smtClean="0">
                <a:solidFill>
                  <a:schemeClr val="tx1"/>
                </a:solidFill>
                <a:latin typeface="DM Sans" panose="020B0604020202020204" charset="0"/>
              </a:rPr>
              <a:t>hiperparámetros</a:t>
            </a:r>
            <a:r>
              <a:rPr lang="en-US" altLang="en-US" sz="1200" dirty="0" smtClean="0">
                <a:solidFill>
                  <a:schemeClr val="tx1"/>
                </a:solidFill>
                <a:latin typeface="DM Sans" panose="020B0604020202020204" charset="0"/>
              </a:rPr>
              <a:t>.</a:t>
            </a:r>
            <a:endParaRPr lang="en-US" altLang="en-US" sz="1200" dirty="0">
              <a:solidFill>
                <a:schemeClr val="tx1"/>
              </a:solidFill>
              <a:latin typeface="DM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0854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Anatomy &amp; Physiology Medical Center by Slidesgo">
  <a:themeElements>
    <a:clrScheme name="Simple Light">
      <a:dk1>
        <a:srgbClr val="17204E"/>
      </a:dk1>
      <a:lt1>
        <a:srgbClr val="FFFFFF"/>
      </a:lt1>
      <a:dk2>
        <a:srgbClr val="EFEBE9"/>
      </a:dk2>
      <a:lt2>
        <a:srgbClr val="EEEEEE"/>
      </a:lt2>
      <a:accent1>
        <a:srgbClr val="CAD0DE"/>
      </a:accent1>
      <a:accent2>
        <a:srgbClr val="ADB5CF"/>
      </a:accent2>
      <a:accent3>
        <a:srgbClr val="92A1DC"/>
      </a:accent3>
      <a:accent4>
        <a:srgbClr val="738BDE"/>
      </a:accent4>
      <a:accent5>
        <a:srgbClr val="A7CCD9"/>
      </a:accent5>
      <a:accent6>
        <a:srgbClr val="FFFFFF"/>
      </a:accent6>
      <a:hlink>
        <a:srgbClr val="17204E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611</TotalTime>
  <Words>678</Words>
  <Application>Microsoft Office PowerPoint</Application>
  <PresentationFormat>Presentación en pantalla (16:9)</PresentationFormat>
  <Paragraphs>124</Paragraphs>
  <Slides>14</Slides>
  <Notes>14</Notes>
  <HiddenSlides>0</HiddenSlides>
  <MMClips>1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14</vt:i4>
      </vt:variant>
    </vt:vector>
  </HeadingPairs>
  <TitlesOfParts>
    <vt:vector size="20" baseType="lpstr">
      <vt:lpstr>Arial</vt:lpstr>
      <vt:lpstr>Sora ExtraBold</vt:lpstr>
      <vt:lpstr>Raleway</vt:lpstr>
      <vt:lpstr>Sora</vt:lpstr>
      <vt:lpstr>DM Sans</vt:lpstr>
      <vt:lpstr>Anatomy &amp; Physiology Medical Center by Slidesgo</vt:lpstr>
      <vt:lpstr>IDENTIFICACIÓN DE ENFERMEDADES OCULARES</vt:lpstr>
      <vt:lpstr>OBJETIVO DEL PROYECTO</vt:lpstr>
      <vt:lpstr>PRINCIPALES CAUSAS DE CEGUERA</vt:lpstr>
      <vt:lpstr>LA RELEVANCIA DE LA OFTALMOLOGÍA</vt:lpstr>
      <vt:lpstr>ESTRATEGIA DEL PROYECTO</vt:lpstr>
      <vt:lpstr>PIPELINE</vt:lpstr>
      <vt:lpstr>6,7GB</vt:lpstr>
      <vt:lpstr>EDA Y PREPROCESAMIENTO</vt:lpstr>
      <vt:lpstr>ENTRENAMIENTO</vt:lpstr>
      <vt:lpstr>MODELO ELEGIDO</vt:lpstr>
      <vt:lpstr>RESULTADOS</vt:lpstr>
      <vt:lpstr>RAG</vt:lpstr>
      <vt:lpstr>DEMO</vt:lpstr>
      <vt:lpstr>¡MUCHAS GRACIAS!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IDENTIFICACIÓN DE ENFERMEDADES OCULARES</dc:title>
  <dc:creator>javier luque</dc:creator>
  <cp:lastModifiedBy>javier luque</cp:lastModifiedBy>
  <cp:revision>66</cp:revision>
  <dcterms:modified xsi:type="dcterms:W3CDTF">2025-09-10T16:51:08Z</dcterms:modified>
</cp:coreProperties>
</file>